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charts/chart3.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62" r:id="rId2"/>
    <p:sldId id="295" r:id="rId3"/>
    <p:sldId id="305" r:id="rId4"/>
    <p:sldId id="296" r:id="rId5"/>
    <p:sldId id="330" r:id="rId6"/>
    <p:sldId id="408" r:id="rId7"/>
    <p:sldId id="409" r:id="rId8"/>
    <p:sldId id="410" r:id="rId9"/>
    <p:sldId id="411" r:id="rId10"/>
    <p:sldId id="418" r:id="rId11"/>
    <p:sldId id="429" r:id="rId12"/>
    <p:sldId id="417" r:id="rId13"/>
    <p:sldId id="384" r:id="rId14"/>
    <p:sldId id="354" r:id="rId15"/>
    <p:sldId id="383" r:id="rId16"/>
    <p:sldId id="342" r:id="rId17"/>
    <p:sldId id="345" r:id="rId18"/>
    <p:sldId id="344" r:id="rId19"/>
    <p:sldId id="314" r:id="rId20"/>
    <p:sldId id="316" r:id="rId21"/>
    <p:sldId id="356" r:id="rId22"/>
    <p:sldId id="414" r:id="rId23"/>
    <p:sldId id="413" r:id="rId24"/>
    <p:sldId id="415" r:id="rId25"/>
    <p:sldId id="403" r:id="rId26"/>
    <p:sldId id="412" r:id="rId27"/>
    <p:sldId id="300" r:id="rId28"/>
    <p:sldId id="348" r:id="rId29"/>
    <p:sldId id="352" r:id="rId30"/>
    <p:sldId id="269" r:id="rId3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05" autoAdjust="0"/>
    <p:restoredTop sz="97986" autoAdjust="0"/>
  </p:normalViewPr>
  <p:slideViewPr>
    <p:cSldViewPr snapToGrid="0" showGuides="1">
      <p:cViewPr>
        <p:scale>
          <a:sx n="120" d="100"/>
          <a:sy n="120" d="100"/>
        </p:scale>
        <p:origin x="-366" y="-72"/>
      </p:cViewPr>
      <p:guideLst>
        <p:guide orient="horz" pos="1451"/>
        <p:guide pos="287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67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23169919577384"/>
          <c:y val="6.3593730789271899E-2"/>
          <c:w val="0.87202561141956603"/>
          <c:h val="0.72765364586414205"/>
        </c:manualLayout>
      </c:layout>
      <c:lineChart>
        <c:grouping val="standard"/>
        <c:varyColors val="0"/>
        <c:ser>
          <c:idx val="0"/>
          <c:order val="0"/>
          <c:tx>
            <c:strRef>
              <c:f>Sheet1!$B$1</c:f>
              <c:strCache>
                <c:ptCount val="1"/>
                <c:pt idx="0">
                  <c:v>Java Single Thread</c:v>
                </c:pt>
              </c:strCache>
            </c:strRef>
          </c:tx>
          <c:spPr>
            <a:ln>
              <a:solidFill>
                <a:schemeClr val="accent1"/>
              </a:solidFill>
            </a:ln>
          </c:spPr>
          <c:marker>
            <c:symbol val="none"/>
          </c:marker>
          <c:dLbls>
            <c:txPr>
              <a:bodyPr/>
              <a:lstStyle/>
              <a:p>
                <a:pPr>
                  <a:defRPr sz="800"/>
                </a:pPr>
                <a:endParaRPr lang="en-US"/>
              </a:p>
            </c:txPr>
            <c:dLblPos val="ctr"/>
            <c:showLegendKey val="0"/>
            <c:showVal val="1"/>
            <c:showCatName val="0"/>
            <c:showSerName val="0"/>
            <c:showPercent val="0"/>
            <c:showBubbleSize val="0"/>
            <c:showLeaderLines val="0"/>
          </c:dLbls>
          <c:cat>
            <c:strRef>
              <c:f>Sheet1!$A$2:$A$9</c:f>
              <c:strCache>
                <c:ptCount val="8"/>
                <c:pt idx="0">
                  <c:v>1k</c:v>
                </c:pt>
                <c:pt idx="1">
                  <c:v>2k</c:v>
                </c:pt>
                <c:pt idx="2">
                  <c:v>4k</c:v>
                </c:pt>
                <c:pt idx="3">
                  <c:v>8k</c:v>
                </c:pt>
                <c:pt idx="4">
                  <c:v>16k</c:v>
                </c:pt>
                <c:pt idx="5">
                  <c:v>32k</c:v>
                </c:pt>
                <c:pt idx="6">
                  <c:v>64k</c:v>
                </c:pt>
                <c:pt idx="7">
                  <c:v>128k</c:v>
                </c:pt>
              </c:strCache>
            </c:strRef>
          </c:cat>
          <c:val>
            <c:numRef>
              <c:f>Sheet1!$B$2:$B$9</c:f>
              <c:numCache>
                <c:formatCode>General</c:formatCode>
                <c:ptCount val="8"/>
                <c:pt idx="0">
                  <c:v>80.42</c:v>
                </c:pt>
                <c:pt idx="1">
                  <c:v>19.96</c:v>
                </c:pt>
                <c:pt idx="2">
                  <c:v>5.19</c:v>
                </c:pt>
                <c:pt idx="3">
                  <c:v>1.29</c:v>
                </c:pt>
                <c:pt idx="4">
                  <c:v>0.32</c:v>
                </c:pt>
                <c:pt idx="5">
                  <c:v>0.08</c:v>
                </c:pt>
                <c:pt idx="6">
                  <c:v>0.02</c:v>
                </c:pt>
                <c:pt idx="7">
                  <c:v>0.01</c:v>
                </c:pt>
              </c:numCache>
            </c:numRef>
          </c:val>
          <c:smooth val="0"/>
        </c:ser>
        <c:ser>
          <c:idx val="1"/>
          <c:order val="1"/>
          <c:tx>
            <c:strRef>
              <c:f>Sheet1!$C$1</c:f>
              <c:strCache>
                <c:ptCount val="1"/>
                <c:pt idx="0">
                  <c:v>Aparapi Thread Pool</c:v>
                </c:pt>
              </c:strCache>
            </c:strRef>
          </c:tx>
          <c:spPr>
            <a:ln>
              <a:solidFill>
                <a:srgbClr val="7030A0"/>
              </a:solidFill>
            </a:ln>
          </c:spPr>
          <c:marker>
            <c:symbol val="none"/>
          </c:marker>
          <c:dLbls>
            <c:txPr>
              <a:bodyPr/>
              <a:lstStyle/>
              <a:p>
                <a:pPr>
                  <a:defRPr sz="800"/>
                </a:pPr>
                <a:endParaRPr lang="en-US"/>
              </a:p>
            </c:txPr>
            <c:dLblPos val="ctr"/>
            <c:showLegendKey val="0"/>
            <c:showVal val="1"/>
            <c:showCatName val="0"/>
            <c:showSerName val="0"/>
            <c:showPercent val="0"/>
            <c:showBubbleSize val="0"/>
            <c:showLeaderLines val="0"/>
          </c:dLbls>
          <c:cat>
            <c:strRef>
              <c:f>Sheet1!$A$2:$A$9</c:f>
              <c:strCache>
                <c:ptCount val="8"/>
                <c:pt idx="0">
                  <c:v>1k</c:v>
                </c:pt>
                <c:pt idx="1">
                  <c:v>2k</c:v>
                </c:pt>
                <c:pt idx="2">
                  <c:v>4k</c:v>
                </c:pt>
                <c:pt idx="3">
                  <c:v>8k</c:v>
                </c:pt>
                <c:pt idx="4">
                  <c:v>16k</c:v>
                </c:pt>
                <c:pt idx="5">
                  <c:v>32k</c:v>
                </c:pt>
                <c:pt idx="6">
                  <c:v>64k</c:v>
                </c:pt>
                <c:pt idx="7">
                  <c:v>128k</c:v>
                </c:pt>
              </c:strCache>
            </c:strRef>
          </c:cat>
          <c:val>
            <c:numRef>
              <c:f>Sheet1!$C$2:$C$9</c:f>
              <c:numCache>
                <c:formatCode>General</c:formatCode>
                <c:ptCount val="8"/>
                <c:pt idx="0">
                  <c:v>260.8</c:v>
                </c:pt>
                <c:pt idx="1">
                  <c:v>72.67</c:v>
                </c:pt>
                <c:pt idx="2">
                  <c:v>19.37</c:v>
                </c:pt>
                <c:pt idx="3">
                  <c:v>5.47</c:v>
                </c:pt>
                <c:pt idx="4">
                  <c:v>1.45</c:v>
                </c:pt>
                <c:pt idx="5">
                  <c:v>0.38</c:v>
                </c:pt>
                <c:pt idx="6">
                  <c:v>0.1</c:v>
                </c:pt>
                <c:pt idx="7">
                  <c:v>0.02</c:v>
                </c:pt>
              </c:numCache>
            </c:numRef>
          </c:val>
          <c:smooth val="0"/>
        </c:ser>
        <c:ser>
          <c:idx val="2"/>
          <c:order val="2"/>
          <c:tx>
            <c:strRef>
              <c:f>Sheet1!$D$1</c:f>
              <c:strCache>
                <c:ptCount val="1"/>
                <c:pt idx="0">
                  <c:v>Aparapi GPU</c:v>
                </c:pt>
              </c:strCache>
            </c:strRef>
          </c:tx>
          <c:spPr>
            <a:ln>
              <a:solidFill>
                <a:srgbClr val="FFFF00"/>
              </a:solidFill>
            </a:ln>
          </c:spPr>
          <c:marker>
            <c:symbol val="none"/>
          </c:marker>
          <c:dLbls>
            <c:txPr>
              <a:bodyPr/>
              <a:lstStyle/>
              <a:p>
                <a:pPr>
                  <a:defRPr sz="800"/>
                </a:pPr>
                <a:endParaRPr lang="en-US"/>
              </a:p>
            </c:txPr>
            <c:dLblPos val="ctr"/>
            <c:showLegendKey val="0"/>
            <c:showVal val="1"/>
            <c:showCatName val="0"/>
            <c:showSerName val="0"/>
            <c:showPercent val="0"/>
            <c:showBubbleSize val="0"/>
            <c:showLeaderLines val="0"/>
          </c:dLbls>
          <c:cat>
            <c:strRef>
              <c:f>Sheet1!$A$2:$A$9</c:f>
              <c:strCache>
                <c:ptCount val="8"/>
                <c:pt idx="0">
                  <c:v>1k</c:v>
                </c:pt>
                <c:pt idx="1">
                  <c:v>2k</c:v>
                </c:pt>
                <c:pt idx="2">
                  <c:v>4k</c:v>
                </c:pt>
                <c:pt idx="3">
                  <c:v>8k</c:v>
                </c:pt>
                <c:pt idx="4">
                  <c:v>16k</c:v>
                </c:pt>
                <c:pt idx="5">
                  <c:v>32k</c:v>
                </c:pt>
                <c:pt idx="6">
                  <c:v>64k</c:v>
                </c:pt>
                <c:pt idx="7">
                  <c:v>128k</c:v>
                </c:pt>
              </c:strCache>
            </c:strRef>
          </c:cat>
          <c:val>
            <c:numRef>
              <c:f>Sheet1!$D$2:$D$9</c:f>
              <c:numCache>
                <c:formatCode>General</c:formatCode>
                <c:ptCount val="8"/>
                <c:pt idx="0">
                  <c:v>670.2</c:v>
                </c:pt>
                <c:pt idx="1">
                  <c:v>389.12</c:v>
                </c:pt>
                <c:pt idx="2">
                  <c:v>186.05</c:v>
                </c:pt>
                <c:pt idx="3">
                  <c:v>79.87</c:v>
                </c:pt>
                <c:pt idx="4">
                  <c:v>34.24</c:v>
                </c:pt>
                <c:pt idx="5">
                  <c:v>12.18</c:v>
                </c:pt>
                <c:pt idx="6">
                  <c:v>3.57</c:v>
                </c:pt>
                <c:pt idx="7">
                  <c:v>0.94</c:v>
                </c:pt>
              </c:numCache>
            </c:numRef>
          </c:val>
          <c:smooth val="0"/>
        </c:ser>
        <c:dLbls>
          <c:showLegendKey val="0"/>
          <c:showVal val="0"/>
          <c:showCatName val="0"/>
          <c:showSerName val="0"/>
          <c:showPercent val="0"/>
          <c:showBubbleSize val="0"/>
        </c:dLbls>
        <c:marker val="1"/>
        <c:smooth val="0"/>
        <c:axId val="108340736"/>
        <c:axId val="108342272"/>
      </c:lineChart>
      <c:catAx>
        <c:axId val="108340736"/>
        <c:scaling>
          <c:orientation val="minMax"/>
        </c:scaling>
        <c:delete val="0"/>
        <c:axPos val="b"/>
        <c:majorGridlines/>
        <c:numFmt formatCode="#,##0;\-#,##0" sourceLinked="0"/>
        <c:majorTickMark val="out"/>
        <c:minorTickMark val="none"/>
        <c:tickLblPos val="nextTo"/>
        <c:crossAx val="108342272"/>
        <c:crosses val="autoZero"/>
        <c:auto val="1"/>
        <c:lblAlgn val="ctr"/>
        <c:lblOffset val="100"/>
        <c:tickLblSkip val="1"/>
        <c:noMultiLvlLbl val="0"/>
      </c:catAx>
      <c:valAx>
        <c:axId val="108342272"/>
        <c:scaling>
          <c:orientation val="minMax"/>
        </c:scaling>
        <c:delete val="0"/>
        <c:axPos val="l"/>
        <c:majorGridlines/>
        <c:numFmt formatCode="General" sourceLinked="1"/>
        <c:majorTickMark val="out"/>
        <c:minorTickMark val="none"/>
        <c:tickLblPos val="nextTo"/>
        <c:crossAx val="108340736"/>
        <c:crosses val="autoZero"/>
        <c:crossBetween val="between"/>
      </c:valAx>
    </c:plotArea>
    <c:legend>
      <c:legendPos val="tr"/>
      <c:layout>
        <c:manualLayout>
          <c:xMode val="edge"/>
          <c:yMode val="edge"/>
          <c:x val="0.66982349082289516"/>
          <c:y val="0.12667973595127296"/>
          <c:w val="0.26494419825565135"/>
          <c:h val="0.1898748535968717"/>
        </c:manualLayout>
      </c:layout>
      <c:overlay val="0"/>
      <c:spPr>
        <a:solidFill>
          <a:schemeClr val="bg1"/>
        </a:solidFill>
      </c:spPr>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580150675386196"/>
          <c:y val="5.4760554423050001E-2"/>
          <c:w val="0.83367389871165609"/>
          <c:h val="0.84115813648293958"/>
        </c:manualLayout>
      </c:layout>
      <c:lineChart>
        <c:grouping val="standard"/>
        <c:varyColors val="0"/>
        <c:ser>
          <c:idx val="0"/>
          <c:order val="0"/>
          <c:tx>
            <c:strRef>
              <c:f>Sheet1!$B$1</c:f>
              <c:strCache>
                <c:ptCount val="1"/>
                <c:pt idx="0">
                  <c:v>Java Single Thread</c:v>
                </c:pt>
              </c:strCache>
            </c:strRef>
          </c:tx>
          <c:marker>
            <c:symbol val="none"/>
          </c:marker>
          <c:dLbls>
            <c:txPr>
              <a:bodyPr anchor="b" anchorCtr="1"/>
              <a:lstStyle/>
              <a:p>
                <a:pPr>
                  <a:defRPr sz="800"/>
                </a:pPr>
                <a:endParaRPr lang="en-US"/>
              </a:p>
            </c:txPr>
            <c:dLblPos val="ctr"/>
            <c:showLegendKey val="0"/>
            <c:showVal val="1"/>
            <c:showCatName val="0"/>
            <c:showSerName val="0"/>
            <c:showPercent val="0"/>
            <c:showBubbleSize val="0"/>
            <c:showLeaderLines val="0"/>
          </c:dLbls>
          <c:cat>
            <c:strRef>
              <c:f>Sheet1!$A$2:$A$9</c:f>
              <c:strCache>
                <c:ptCount val="8"/>
                <c:pt idx="0">
                  <c:v>1k</c:v>
                </c:pt>
                <c:pt idx="1">
                  <c:v>2k</c:v>
                </c:pt>
                <c:pt idx="2">
                  <c:v>4k</c:v>
                </c:pt>
                <c:pt idx="3">
                  <c:v>8k</c:v>
                </c:pt>
                <c:pt idx="4">
                  <c:v>16k</c:v>
                </c:pt>
                <c:pt idx="5">
                  <c:v>32k</c:v>
                </c:pt>
                <c:pt idx="6">
                  <c:v>64k</c:v>
                </c:pt>
                <c:pt idx="7">
                  <c:v>128k</c:v>
                </c:pt>
              </c:strCache>
            </c:strRef>
          </c:cat>
          <c:val>
            <c:numRef>
              <c:f>Sheet1!$B$2:$B$9</c:f>
              <c:numCache>
                <c:formatCode>General</c:formatCode>
                <c:ptCount val="8"/>
                <c:pt idx="0">
                  <c:v>84</c:v>
                </c:pt>
                <c:pt idx="1">
                  <c:v>83</c:v>
                </c:pt>
                <c:pt idx="2">
                  <c:v>83</c:v>
                </c:pt>
                <c:pt idx="3">
                  <c:v>86</c:v>
                </c:pt>
                <c:pt idx="4">
                  <c:v>86</c:v>
                </c:pt>
                <c:pt idx="5">
                  <c:v>86</c:v>
                </c:pt>
                <c:pt idx="6">
                  <c:v>86</c:v>
                </c:pt>
                <c:pt idx="7">
                  <c:v>86</c:v>
                </c:pt>
              </c:numCache>
            </c:numRef>
          </c:val>
          <c:smooth val="0"/>
        </c:ser>
        <c:ser>
          <c:idx val="1"/>
          <c:order val="1"/>
          <c:tx>
            <c:strRef>
              <c:f>Sheet1!$C$1</c:f>
              <c:strCache>
                <c:ptCount val="1"/>
                <c:pt idx="0">
                  <c:v>Aparapi Thread Pool</c:v>
                </c:pt>
              </c:strCache>
            </c:strRef>
          </c:tx>
          <c:marker>
            <c:symbol val="none"/>
          </c:marker>
          <c:dLbls>
            <c:txPr>
              <a:bodyPr/>
              <a:lstStyle/>
              <a:p>
                <a:pPr>
                  <a:defRPr sz="800"/>
                </a:pPr>
                <a:endParaRPr lang="en-US"/>
              </a:p>
            </c:txPr>
            <c:dLblPos val="t"/>
            <c:showLegendKey val="0"/>
            <c:showVal val="1"/>
            <c:showCatName val="0"/>
            <c:showSerName val="0"/>
            <c:showPercent val="0"/>
            <c:showBubbleSize val="0"/>
            <c:showLeaderLines val="0"/>
          </c:dLbls>
          <c:cat>
            <c:strRef>
              <c:f>Sheet1!$A$2:$A$9</c:f>
              <c:strCache>
                <c:ptCount val="8"/>
                <c:pt idx="0">
                  <c:v>1k</c:v>
                </c:pt>
                <c:pt idx="1">
                  <c:v>2k</c:v>
                </c:pt>
                <c:pt idx="2">
                  <c:v>4k</c:v>
                </c:pt>
                <c:pt idx="3">
                  <c:v>8k</c:v>
                </c:pt>
                <c:pt idx="4">
                  <c:v>16k</c:v>
                </c:pt>
                <c:pt idx="5">
                  <c:v>32k</c:v>
                </c:pt>
                <c:pt idx="6">
                  <c:v>64k</c:v>
                </c:pt>
                <c:pt idx="7">
                  <c:v>128k</c:v>
                </c:pt>
              </c:strCache>
            </c:strRef>
          </c:cat>
          <c:val>
            <c:numRef>
              <c:f>Sheet1!$C$2:$C$9</c:f>
              <c:numCache>
                <c:formatCode>General</c:formatCode>
                <c:ptCount val="8"/>
                <c:pt idx="0">
                  <c:v>273</c:v>
                </c:pt>
                <c:pt idx="1">
                  <c:v>304</c:v>
                </c:pt>
                <c:pt idx="2">
                  <c:v>313</c:v>
                </c:pt>
                <c:pt idx="3">
                  <c:v>367</c:v>
                </c:pt>
                <c:pt idx="4">
                  <c:v>388</c:v>
                </c:pt>
                <c:pt idx="5">
                  <c:v>407</c:v>
                </c:pt>
                <c:pt idx="6">
                  <c:v>412</c:v>
                </c:pt>
                <c:pt idx="7">
                  <c:v>412</c:v>
                </c:pt>
              </c:numCache>
            </c:numRef>
          </c:val>
          <c:smooth val="0"/>
        </c:ser>
        <c:ser>
          <c:idx val="2"/>
          <c:order val="2"/>
          <c:tx>
            <c:strRef>
              <c:f>Sheet1!$D$1</c:f>
              <c:strCache>
                <c:ptCount val="1"/>
                <c:pt idx="0">
                  <c:v>Aparapi GPU </c:v>
                </c:pt>
              </c:strCache>
            </c:strRef>
          </c:tx>
          <c:spPr>
            <a:ln>
              <a:solidFill>
                <a:srgbClr val="FFFF00"/>
              </a:solidFill>
            </a:ln>
          </c:spPr>
          <c:marker>
            <c:symbol val="none"/>
          </c:marker>
          <c:dLbls>
            <c:txPr>
              <a:bodyPr/>
              <a:lstStyle/>
              <a:p>
                <a:pPr>
                  <a:defRPr sz="800"/>
                </a:pPr>
                <a:endParaRPr lang="en-US"/>
              </a:p>
            </c:txPr>
            <c:dLblPos val="t"/>
            <c:showLegendKey val="0"/>
            <c:showVal val="1"/>
            <c:showCatName val="0"/>
            <c:showSerName val="0"/>
            <c:showPercent val="0"/>
            <c:showBubbleSize val="0"/>
            <c:showLeaderLines val="0"/>
          </c:dLbls>
          <c:cat>
            <c:strRef>
              <c:f>Sheet1!$A$2:$A$9</c:f>
              <c:strCache>
                <c:ptCount val="8"/>
                <c:pt idx="0">
                  <c:v>1k</c:v>
                </c:pt>
                <c:pt idx="1">
                  <c:v>2k</c:v>
                </c:pt>
                <c:pt idx="2">
                  <c:v>4k</c:v>
                </c:pt>
                <c:pt idx="3">
                  <c:v>8k</c:v>
                </c:pt>
                <c:pt idx="4">
                  <c:v>16k</c:v>
                </c:pt>
                <c:pt idx="5">
                  <c:v>32k</c:v>
                </c:pt>
                <c:pt idx="6">
                  <c:v>64k</c:v>
                </c:pt>
                <c:pt idx="7">
                  <c:v>128k</c:v>
                </c:pt>
              </c:strCache>
            </c:strRef>
          </c:cat>
          <c:val>
            <c:numRef>
              <c:f>Sheet1!$D$2:$D$9</c:f>
              <c:numCache>
                <c:formatCode>General</c:formatCode>
                <c:ptCount val="8"/>
                <c:pt idx="0">
                  <c:v>702</c:v>
                </c:pt>
                <c:pt idx="1">
                  <c:v>1632</c:v>
                </c:pt>
                <c:pt idx="2">
                  <c:v>3146</c:v>
                </c:pt>
                <c:pt idx="3">
                  <c:v>5360</c:v>
                </c:pt>
                <c:pt idx="4">
                  <c:v>9190</c:v>
                </c:pt>
                <c:pt idx="5">
                  <c:v>13078</c:v>
                </c:pt>
                <c:pt idx="6">
                  <c:v>15663</c:v>
                </c:pt>
                <c:pt idx="7">
                  <c:v>16101</c:v>
                </c:pt>
              </c:numCache>
            </c:numRef>
          </c:val>
          <c:smooth val="0"/>
        </c:ser>
        <c:dLbls>
          <c:showLegendKey val="0"/>
          <c:showVal val="0"/>
          <c:showCatName val="0"/>
          <c:showSerName val="0"/>
          <c:showPercent val="0"/>
          <c:showBubbleSize val="0"/>
        </c:dLbls>
        <c:marker val="1"/>
        <c:smooth val="0"/>
        <c:axId val="119700480"/>
        <c:axId val="119706368"/>
      </c:lineChart>
      <c:catAx>
        <c:axId val="119700480"/>
        <c:scaling>
          <c:orientation val="minMax"/>
        </c:scaling>
        <c:delete val="0"/>
        <c:axPos val="b"/>
        <c:majorGridlines/>
        <c:majorTickMark val="out"/>
        <c:minorTickMark val="none"/>
        <c:tickLblPos val="nextTo"/>
        <c:crossAx val="119706368"/>
        <c:crosses val="autoZero"/>
        <c:auto val="1"/>
        <c:lblAlgn val="ctr"/>
        <c:lblOffset val="100"/>
        <c:noMultiLvlLbl val="0"/>
      </c:catAx>
      <c:valAx>
        <c:axId val="119706368"/>
        <c:scaling>
          <c:orientation val="minMax"/>
        </c:scaling>
        <c:delete val="0"/>
        <c:axPos val="l"/>
        <c:majorGridlines/>
        <c:numFmt formatCode="General" sourceLinked="1"/>
        <c:majorTickMark val="out"/>
        <c:minorTickMark val="none"/>
        <c:tickLblPos val="nextTo"/>
        <c:crossAx val="119700480"/>
        <c:crosses val="autoZero"/>
        <c:crossBetween val="between"/>
      </c:valAx>
    </c:plotArea>
    <c:legend>
      <c:legendPos val="tr"/>
      <c:layout>
        <c:manualLayout>
          <c:xMode val="edge"/>
          <c:yMode val="edge"/>
          <c:x val="0.13715847040662724"/>
          <c:y val="0.10576923076923077"/>
          <c:w val="0.24258846730867811"/>
          <c:h val="0.20657328891580856"/>
        </c:manualLayout>
      </c:layout>
      <c:overlay val="1"/>
      <c:spPr>
        <a:solidFill>
          <a:schemeClr val="bg1"/>
        </a:solidFill>
      </c:spPr>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23169919577384"/>
          <c:y val="6.3593730789271899E-2"/>
          <c:w val="0.8753708581334867"/>
          <c:h val="0.71292347440944936"/>
        </c:manualLayout>
      </c:layout>
      <c:lineChart>
        <c:grouping val="standard"/>
        <c:varyColors val="0"/>
        <c:ser>
          <c:idx val="0"/>
          <c:order val="0"/>
          <c:tx>
            <c:strRef>
              <c:f>Sheet1!$B$1</c:f>
              <c:strCache>
                <c:ptCount val="1"/>
                <c:pt idx="0">
                  <c:v>Java Single Thread</c:v>
                </c:pt>
              </c:strCache>
            </c:strRef>
          </c:tx>
          <c:spPr>
            <a:ln>
              <a:solidFill>
                <a:schemeClr val="accent1"/>
              </a:solidFill>
            </a:ln>
          </c:spPr>
          <c:marker>
            <c:symbol val="none"/>
          </c:marker>
          <c:dLbls>
            <c:txPr>
              <a:bodyPr/>
              <a:lstStyle/>
              <a:p>
                <a:pPr>
                  <a:defRPr sz="800"/>
                </a:pPr>
                <a:endParaRPr lang="en-US"/>
              </a:p>
            </c:txPr>
            <c:dLblPos val="ctr"/>
            <c:showLegendKey val="0"/>
            <c:showVal val="1"/>
            <c:showCatName val="0"/>
            <c:showSerName val="0"/>
            <c:showPercent val="0"/>
            <c:showBubbleSize val="0"/>
            <c:showLeaderLines val="0"/>
          </c:dLbls>
          <c:cat>
            <c:strRef>
              <c:f>Sheet1!$A$2:$A$10</c:f>
              <c:strCache>
                <c:ptCount val="9"/>
                <c:pt idx="0">
                  <c:v>16k</c:v>
                </c:pt>
                <c:pt idx="1">
                  <c:v>32k</c:v>
                </c:pt>
                <c:pt idx="2">
                  <c:v>64k</c:v>
                </c:pt>
                <c:pt idx="3">
                  <c:v>128k</c:v>
                </c:pt>
                <c:pt idx="4">
                  <c:v>256k</c:v>
                </c:pt>
                <c:pt idx="5">
                  <c:v>512k</c:v>
                </c:pt>
                <c:pt idx="6">
                  <c:v>1024k</c:v>
                </c:pt>
                <c:pt idx="7">
                  <c:v>2048k</c:v>
                </c:pt>
                <c:pt idx="8">
                  <c:v>4096k</c:v>
                </c:pt>
              </c:strCache>
            </c:strRef>
          </c:cat>
          <c:val>
            <c:numRef>
              <c:f>Sheet1!$B$2:$B$10</c:f>
              <c:numCache>
                <c:formatCode>General</c:formatCode>
                <c:ptCount val="9"/>
                <c:pt idx="0">
                  <c:v>13</c:v>
                </c:pt>
                <c:pt idx="1">
                  <c:v>21</c:v>
                </c:pt>
                <c:pt idx="2">
                  <c:v>36</c:v>
                </c:pt>
                <c:pt idx="3">
                  <c:v>69</c:v>
                </c:pt>
                <c:pt idx="4">
                  <c:v>142</c:v>
                </c:pt>
                <c:pt idx="5">
                  <c:v>296</c:v>
                </c:pt>
                <c:pt idx="6">
                  <c:v>632</c:v>
                </c:pt>
                <c:pt idx="7">
                  <c:v>1525</c:v>
                </c:pt>
                <c:pt idx="8">
                  <c:v>3235</c:v>
                </c:pt>
              </c:numCache>
            </c:numRef>
          </c:val>
          <c:smooth val="0"/>
        </c:ser>
        <c:ser>
          <c:idx val="1"/>
          <c:order val="1"/>
          <c:tx>
            <c:strRef>
              <c:f>Sheet1!$C$1</c:f>
              <c:strCache>
                <c:ptCount val="1"/>
                <c:pt idx="0">
                  <c:v>GPU (AUTO)</c:v>
                </c:pt>
              </c:strCache>
            </c:strRef>
          </c:tx>
          <c:spPr>
            <a:ln>
              <a:solidFill>
                <a:srgbClr val="FFFF00"/>
              </a:solidFill>
            </a:ln>
          </c:spPr>
          <c:marker>
            <c:symbol val="none"/>
          </c:marker>
          <c:dLbls>
            <c:txPr>
              <a:bodyPr/>
              <a:lstStyle/>
              <a:p>
                <a:pPr>
                  <a:defRPr sz="800"/>
                </a:pPr>
                <a:endParaRPr lang="en-US"/>
              </a:p>
            </c:txPr>
            <c:dLblPos val="ctr"/>
            <c:showLegendKey val="0"/>
            <c:showVal val="1"/>
            <c:showCatName val="0"/>
            <c:showSerName val="0"/>
            <c:showPercent val="0"/>
            <c:showBubbleSize val="0"/>
            <c:showLeaderLines val="0"/>
          </c:dLbls>
          <c:cat>
            <c:strRef>
              <c:f>Sheet1!$A$2:$A$10</c:f>
              <c:strCache>
                <c:ptCount val="9"/>
                <c:pt idx="0">
                  <c:v>16k</c:v>
                </c:pt>
                <c:pt idx="1">
                  <c:v>32k</c:v>
                </c:pt>
                <c:pt idx="2">
                  <c:v>64k</c:v>
                </c:pt>
                <c:pt idx="3">
                  <c:v>128k</c:v>
                </c:pt>
                <c:pt idx="4">
                  <c:v>256k</c:v>
                </c:pt>
                <c:pt idx="5">
                  <c:v>512k</c:v>
                </c:pt>
                <c:pt idx="6">
                  <c:v>1024k</c:v>
                </c:pt>
                <c:pt idx="7">
                  <c:v>2048k</c:v>
                </c:pt>
                <c:pt idx="8">
                  <c:v>4096k</c:v>
                </c:pt>
              </c:strCache>
            </c:strRef>
          </c:cat>
          <c:val>
            <c:numRef>
              <c:f>Sheet1!$C$2:$C$10</c:f>
              <c:numCache>
                <c:formatCode>General</c:formatCode>
                <c:ptCount val="9"/>
                <c:pt idx="0">
                  <c:v>117</c:v>
                </c:pt>
                <c:pt idx="1">
                  <c:v>137</c:v>
                </c:pt>
                <c:pt idx="2">
                  <c:v>164</c:v>
                </c:pt>
                <c:pt idx="3">
                  <c:v>215</c:v>
                </c:pt>
                <c:pt idx="4">
                  <c:v>332</c:v>
                </c:pt>
                <c:pt idx="5">
                  <c:v>495</c:v>
                </c:pt>
                <c:pt idx="6">
                  <c:v>850</c:v>
                </c:pt>
                <c:pt idx="7">
                  <c:v>1462</c:v>
                </c:pt>
                <c:pt idx="8">
                  <c:v>2855</c:v>
                </c:pt>
              </c:numCache>
            </c:numRef>
          </c:val>
          <c:smooth val="0"/>
        </c:ser>
        <c:ser>
          <c:idx val="2"/>
          <c:order val="2"/>
          <c:tx>
            <c:strRef>
              <c:f>Sheet1!$D$1</c:f>
              <c:strCache>
                <c:ptCount val="1"/>
                <c:pt idx="0">
                  <c:v>GPU (EXPLICIT)</c:v>
                </c:pt>
              </c:strCache>
            </c:strRef>
          </c:tx>
          <c:marker>
            <c:symbol val="none"/>
          </c:marker>
          <c:dLbls>
            <c:txPr>
              <a:bodyPr/>
              <a:lstStyle/>
              <a:p>
                <a:pPr>
                  <a:defRPr sz="800"/>
                </a:pPr>
                <a:endParaRPr lang="en-US"/>
              </a:p>
            </c:txPr>
            <c:dLblPos val="ctr"/>
            <c:showLegendKey val="0"/>
            <c:showVal val="1"/>
            <c:showCatName val="0"/>
            <c:showSerName val="0"/>
            <c:showPercent val="0"/>
            <c:showBubbleSize val="0"/>
            <c:showLeaderLines val="0"/>
          </c:dLbls>
          <c:cat>
            <c:strRef>
              <c:f>Sheet1!$A$2:$A$10</c:f>
              <c:strCache>
                <c:ptCount val="9"/>
                <c:pt idx="0">
                  <c:v>16k</c:v>
                </c:pt>
                <c:pt idx="1">
                  <c:v>32k</c:v>
                </c:pt>
                <c:pt idx="2">
                  <c:v>64k</c:v>
                </c:pt>
                <c:pt idx="3">
                  <c:v>128k</c:v>
                </c:pt>
                <c:pt idx="4">
                  <c:v>256k</c:v>
                </c:pt>
                <c:pt idx="5">
                  <c:v>512k</c:v>
                </c:pt>
                <c:pt idx="6">
                  <c:v>1024k</c:v>
                </c:pt>
                <c:pt idx="7">
                  <c:v>2048k</c:v>
                </c:pt>
                <c:pt idx="8">
                  <c:v>4096k</c:v>
                </c:pt>
              </c:strCache>
            </c:strRef>
          </c:cat>
          <c:val>
            <c:numRef>
              <c:f>Sheet1!$D$2:$D$10</c:f>
              <c:numCache>
                <c:formatCode>General</c:formatCode>
                <c:ptCount val="9"/>
                <c:pt idx="0">
                  <c:v>17</c:v>
                </c:pt>
                <c:pt idx="1">
                  <c:v>19</c:v>
                </c:pt>
                <c:pt idx="2">
                  <c:v>23</c:v>
                </c:pt>
                <c:pt idx="3">
                  <c:v>25</c:v>
                </c:pt>
                <c:pt idx="4">
                  <c:v>34</c:v>
                </c:pt>
                <c:pt idx="5">
                  <c:v>54</c:v>
                </c:pt>
                <c:pt idx="6">
                  <c:v>97</c:v>
                </c:pt>
                <c:pt idx="7">
                  <c:v>165</c:v>
                </c:pt>
                <c:pt idx="8">
                  <c:v>337</c:v>
                </c:pt>
              </c:numCache>
            </c:numRef>
          </c:val>
          <c:smooth val="0"/>
        </c:ser>
        <c:dLbls>
          <c:showLegendKey val="0"/>
          <c:showVal val="0"/>
          <c:showCatName val="0"/>
          <c:showSerName val="0"/>
          <c:showPercent val="0"/>
          <c:showBubbleSize val="0"/>
        </c:dLbls>
        <c:marker val="1"/>
        <c:smooth val="0"/>
        <c:axId val="107705856"/>
        <c:axId val="107707392"/>
      </c:lineChart>
      <c:catAx>
        <c:axId val="107705856"/>
        <c:scaling>
          <c:orientation val="minMax"/>
        </c:scaling>
        <c:delete val="0"/>
        <c:axPos val="b"/>
        <c:majorGridlines/>
        <c:numFmt formatCode="#,##0;\-#,##0" sourceLinked="0"/>
        <c:majorTickMark val="out"/>
        <c:minorTickMark val="none"/>
        <c:tickLblPos val="nextTo"/>
        <c:txPr>
          <a:bodyPr/>
          <a:lstStyle/>
          <a:p>
            <a:pPr>
              <a:defRPr sz="1200"/>
            </a:pPr>
            <a:endParaRPr lang="en-US"/>
          </a:p>
        </c:txPr>
        <c:crossAx val="107707392"/>
        <c:crosses val="autoZero"/>
        <c:auto val="1"/>
        <c:lblAlgn val="ctr"/>
        <c:lblOffset val="100"/>
        <c:tickLblSkip val="1"/>
        <c:noMultiLvlLbl val="0"/>
      </c:catAx>
      <c:valAx>
        <c:axId val="107707392"/>
        <c:scaling>
          <c:orientation val="minMax"/>
        </c:scaling>
        <c:delete val="0"/>
        <c:axPos val="l"/>
        <c:majorGridlines/>
        <c:numFmt formatCode="General" sourceLinked="1"/>
        <c:majorTickMark val="out"/>
        <c:minorTickMark val="none"/>
        <c:tickLblPos val="nextTo"/>
        <c:txPr>
          <a:bodyPr/>
          <a:lstStyle/>
          <a:p>
            <a:pPr>
              <a:defRPr sz="1200"/>
            </a:pPr>
            <a:endParaRPr lang="en-US"/>
          </a:p>
        </c:txPr>
        <c:crossAx val="107705856"/>
        <c:crosses val="autoZero"/>
        <c:crossBetween val="between"/>
      </c:valAx>
    </c:plotArea>
    <c:legend>
      <c:legendPos val="tr"/>
      <c:layout>
        <c:manualLayout>
          <c:xMode val="edge"/>
          <c:yMode val="edge"/>
          <c:x val="0.1308792217112307"/>
          <c:y val="0.12373369558031312"/>
          <c:w val="0.24696579057418708"/>
          <c:h val="0.1898748535968717"/>
        </c:manualLayout>
      </c:layout>
      <c:overlay val="0"/>
      <c:spPr>
        <a:solidFill>
          <a:schemeClr val="bg1"/>
        </a:solidFill>
      </c:spPr>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cdr:x>
      <cdr:y>0.88779</cdr:y>
    </cdr:from>
    <cdr:to>
      <cdr:x>0.99856</cdr:x>
      <cdr:y>0.97429</cdr:y>
    </cdr:to>
    <cdr:sp macro="" textlink="">
      <cdr:nvSpPr>
        <cdr:cNvPr id="2" name="TextBox 7"/>
        <cdr:cNvSpPr txBox="1"/>
      </cdr:nvSpPr>
      <cdr:spPr>
        <a:xfrm xmlns:a="http://schemas.openxmlformats.org/drawingml/2006/main">
          <a:off x="0" y="3827148"/>
          <a:ext cx="7581900" cy="372891"/>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ysClr val="window" lastClr="FFFFFF"/>
              </a:solidFill>
              <a:latin typeface="Arial"/>
            </a:defRPr>
          </a:lvl1pPr>
          <a:lvl2pPr marL="457200" algn="l" defTabSz="914400" rtl="0" eaLnBrk="1" latinLnBrk="0" hangingPunct="1">
            <a:defRPr sz="1800" kern="1200">
              <a:solidFill>
                <a:sysClr val="window" lastClr="FFFFFF"/>
              </a:solidFill>
              <a:latin typeface="Arial"/>
            </a:defRPr>
          </a:lvl2pPr>
          <a:lvl3pPr marL="914400" algn="l" defTabSz="914400" rtl="0" eaLnBrk="1" latinLnBrk="0" hangingPunct="1">
            <a:defRPr sz="1800" kern="1200">
              <a:solidFill>
                <a:sysClr val="window" lastClr="FFFFFF"/>
              </a:solidFill>
              <a:latin typeface="Arial"/>
            </a:defRPr>
          </a:lvl3pPr>
          <a:lvl4pPr marL="1371600" algn="l" defTabSz="914400" rtl="0" eaLnBrk="1" latinLnBrk="0" hangingPunct="1">
            <a:defRPr sz="1800" kern="1200">
              <a:solidFill>
                <a:sysClr val="window" lastClr="FFFFFF"/>
              </a:solidFill>
              <a:latin typeface="Arial"/>
            </a:defRPr>
          </a:lvl4pPr>
          <a:lvl5pPr marL="1828800" algn="l" defTabSz="914400" rtl="0" eaLnBrk="1" latinLnBrk="0" hangingPunct="1">
            <a:defRPr sz="1800" kern="1200">
              <a:solidFill>
                <a:sysClr val="window" lastClr="FFFFFF"/>
              </a:solidFill>
              <a:latin typeface="Arial"/>
            </a:defRPr>
          </a:lvl5pPr>
          <a:lvl6pPr marL="2286000" algn="l" defTabSz="914400" rtl="0" eaLnBrk="1" latinLnBrk="0" hangingPunct="1">
            <a:defRPr sz="1800" kern="1200">
              <a:solidFill>
                <a:sysClr val="window" lastClr="FFFFFF"/>
              </a:solidFill>
              <a:latin typeface="Arial"/>
            </a:defRPr>
          </a:lvl6pPr>
          <a:lvl7pPr marL="2743200" algn="l" defTabSz="914400" rtl="0" eaLnBrk="1" latinLnBrk="0" hangingPunct="1">
            <a:defRPr sz="1800" kern="1200">
              <a:solidFill>
                <a:sysClr val="window" lastClr="FFFFFF"/>
              </a:solidFill>
              <a:latin typeface="Arial"/>
            </a:defRPr>
          </a:lvl7pPr>
          <a:lvl8pPr marL="3200400" algn="l" defTabSz="914400" rtl="0" eaLnBrk="1" latinLnBrk="0" hangingPunct="1">
            <a:defRPr sz="1800" kern="1200">
              <a:solidFill>
                <a:sysClr val="window" lastClr="FFFFFF"/>
              </a:solidFill>
              <a:latin typeface="Arial"/>
            </a:defRPr>
          </a:lvl8pPr>
          <a:lvl9pPr marL="3657600" algn="l" defTabSz="914400" rtl="0" eaLnBrk="1" latinLnBrk="0" hangingPunct="1">
            <a:defRPr sz="1800" kern="1200">
              <a:solidFill>
                <a:sysClr val="window" lastClr="FFFFFF"/>
              </a:solidFill>
              <a:latin typeface="Arial"/>
            </a:defRPr>
          </a:lvl9pPr>
        </a:lstStyle>
        <a:p xmlns:a="http://schemas.openxmlformats.org/drawingml/2006/main">
          <a:pPr algn="ctr"/>
          <a:r>
            <a:rPr lang="en-US" dirty="0" smtClean="0"/>
            <a:t>Number of bodies/particles  </a:t>
          </a:r>
        </a:p>
      </cdr:txBody>
    </cdr:sp>
  </cdr:relSizeAnchor>
</c:userShapes>
</file>

<file path=ppt/drawings/drawing2.xml><?xml version="1.0" encoding="utf-8"?>
<c:userShapes xmlns:c="http://schemas.openxmlformats.org/drawingml/2006/chart">
  <cdr:relSizeAnchor xmlns:cdr="http://schemas.openxmlformats.org/drawingml/2006/chartDrawing">
    <cdr:from>
      <cdr:x>0.09158</cdr:x>
      <cdr:y>0.85007</cdr:y>
    </cdr:from>
    <cdr:to>
      <cdr:x>0.98852</cdr:x>
      <cdr:y>0.93574</cdr:y>
    </cdr:to>
    <cdr:sp macro="" textlink="">
      <cdr:nvSpPr>
        <cdr:cNvPr id="2" name="TextBox 7"/>
        <cdr:cNvSpPr txBox="1"/>
      </cdr:nvSpPr>
      <cdr:spPr>
        <a:xfrm xmlns:a="http://schemas.openxmlformats.org/drawingml/2006/main">
          <a:off x="695325" y="3664540"/>
          <a:ext cx="6810375" cy="3693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ysClr val="window" lastClr="FFFFFF"/>
              </a:solidFill>
              <a:latin typeface="Arial"/>
            </a:defRPr>
          </a:lvl1pPr>
          <a:lvl2pPr marL="457200" algn="l" defTabSz="914400" rtl="0" eaLnBrk="1" latinLnBrk="0" hangingPunct="1">
            <a:defRPr sz="1800" kern="1200">
              <a:solidFill>
                <a:sysClr val="window" lastClr="FFFFFF"/>
              </a:solidFill>
              <a:latin typeface="Arial"/>
            </a:defRPr>
          </a:lvl2pPr>
          <a:lvl3pPr marL="914400" algn="l" defTabSz="914400" rtl="0" eaLnBrk="1" latinLnBrk="0" hangingPunct="1">
            <a:defRPr sz="1800" kern="1200">
              <a:solidFill>
                <a:sysClr val="window" lastClr="FFFFFF"/>
              </a:solidFill>
              <a:latin typeface="Arial"/>
            </a:defRPr>
          </a:lvl3pPr>
          <a:lvl4pPr marL="1371600" algn="l" defTabSz="914400" rtl="0" eaLnBrk="1" latinLnBrk="0" hangingPunct="1">
            <a:defRPr sz="1800" kern="1200">
              <a:solidFill>
                <a:sysClr val="window" lastClr="FFFFFF"/>
              </a:solidFill>
              <a:latin typeface="Arial"/>
            </a:defRPr>
          </a:lvl4pPr>
          <a:lvl5pPr marL="1828800" algn="l" defTabSz="914400" rtl="0" eaLnBrk="1" latinLnBrk="0" hangingPunct="1">
            <a:defRPr sz="1800" kern="1200">
              <a:solidFill>
                <a:sysClr val="window" lastClr="FFFFFF"/>
              </a:solidFill>
              <a:latin typeface="Arial"/>
            </a:defRPr>
          </a:lvl5pPr>
          <a:lvl6pPr marL="2286000" algn="l" defTabSz="914400" rtl="0" eaLnBrk="1" latinLnBrk="0" hangingPunct="1">
            <a:defRPr sz="1800" kern="1200">
              <a:solidFill>
                <a:sysClr val="window" lastClr="FFFFFF"/>
              </a:solidFill>
              <a:latin typeface="Arial"/>
            </a:defRPr>
          </a:lvl6pPr>
          <a:lvl7pPr marL="2743200" algn="l" defTabSz="914400" rtl="0" eaLnBrk="1" latinLnBrk="0" hangingPunct="1">
            <a:defRPr sz="1800" kern="1200">
              <a:solidFill>
                <a:sysClr val="window" lastClr="FFFFFF"/>
              </a:solidFill>
              <a:latin typeface="Arial"/>
            </a:defRPr>
          </a:lvl7pPr>
          <a:lvl8pPr marL="3200400" algn="l" defTabSz="914400" rtl="0" eaLnBrk="1" latinLnBrk="0" hangingPunct="1">
            <a:defRPr sz="1800" kern="1200">
              <a:solidFill>
                <a:sysClr val="window" lastClr="FFFFFF"/>
              </a:solidFill>
              <a:latin typeface="Arial"/>
            </a:defRPr>
          </a:lvl8pPr>
          <a:lvl9pPr marL="3657600" algn="l" defTabSz="914400" rtl="0" eaLnBrk="1" latinLnBrk="0" hangingPunct="1">
            <a:defRPr sz="1800" kern="1200">
              <a:solidFill>
                <a:sysClr val="window" lastClr="FFFFFF"/>
              </a:solidFill>
              <a:latin typeface="Arial"/>
            </a:defRPr>
          </a:lvl9pPr>
        </a:lstStyle>
        <a:p xmlns:a="http://schemas.openxmlformats.org/drawingml/2006/main">
          <a:pPr algn="ctr"/>
          <a:r>
            <a:rPr lang="en-US" dirty="0" smtClean="0"/>
            <a:t>Number of integers</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252FE1-6B15-4B11-A202-FA2193BB5BB3}" type="datetimeFigureOut">
              <a:rPr lang="en-US" smtClean="0"/>
              <a:t>7/17/2012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4711AF-DD90-4EC7-889C-E3146C028669}" type="slidenum">
              <a:rPr lang="en-US" smtClean="0"/>
              <a:t>‹#›</a:t>
            </a:fld>
            <a:endParaRPr lang="en-US"/>
          </a:p>
        </p:txBody>
      </p:sp>
    </p:spTree>
    <p:extLst>
      <p:ext uri="{BB962C8B-B14F-4D97-AF65-F5344CB8AC3E}">
        <p14:creationId xmlns:p14="http://schemas.microsoft.com/office/powerpoint/2010/main" val="3429128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ＭＳ Ｐゴシック" pitchFamily="34" charset="-128"/>
              </a:rPr>
              <a:t>Gary</a:t>
            </a:r>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2DDE3A55-C6E1-4FF0-874D-AE9C818F1514}" type="slidenum">
              <a:rPr lang="en-US" smtClean="0">
                <a:latin typeface="Calibri" pitchFamily="34" charset="0"/>
                <a:cs typeface="Arial" charset="0"/>
              </a:rPr>
              <a:pPr eaLnBrk="1" hangingPunct="1"/>
              <a:t>6</a:t>
            </a:fld>
            <a:endParaRPr lang="en-US" smtClean="0">
              <a:latin typeface="Calibri" pitchFamily="34"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ＭＳ Ｐゴシック" pitchFamily="34" charset="-128"/>
              </a:rPr>
              <a:t>Ryan</a:t>
            </a:r>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AE12941C-4AF0-4916-AB22-7CE2F9D9FFD3}" type="slidenum">
              <a:rPr lang="en-US" smtClean="0">
                <a:latin typeface="Calibri" pitchFamily="34" charset="0"/>
                <a:cs typeface="Arial" charset="0"/>
              </a:rPr>
              <a:pPr eaLnBrk="1" hangingPunct="1"/>
              <a:t>7</a:t>
            </a:fld>
            <a:endParaRPr lang="en-US" smtClean="0">
              <a:latin typeface="Calibri" pitchFamily="34"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ＭＳ Ｐゴシック" pitchFamily="34" charset="-128"/>
              </a:rPr>
              <a:t>Ryan</a:t>
            </a:r>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3640F3A-6438-4D19-B371-0C39D5D89A2B}" type="slidenum">
              <a:rPr lang="en-US" smtClean="0">
                <a:latin typeface="Calibri" pitchFamily="34" charset="0"/>
                <a:cs typeface="Arial" charset="0"/>
              </a:rPr>
              <a:pPr eaLnBrk="1" hangingPunct="1"/>
              <a:t>8</a:t>
            </a:fld>
            <a:endParaRPr lang="en-US" smtClean="0">
              <a:latin typeface="Calibri" pitchFamily="34"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ＭＳ Ｐゴシック" pitchFamily="34" charset="-128"/>
              </a:rPr>
              <a:t>Ryan</a:t>
            </a:r>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D6D24D2E-AF10-4847-88F0-A6784CE8302C}" type="slidenum">
              <a:rPr lang="en-US" smtClean="0">
                <a:latin typeface="Calibri" pitchFamily="34" charset="0"/>
                <a:cs typeface="Arial" charset="0"/>
              </a:rPr>
              <a:pPr eaLnBrk="1" hangingPunct="1"/>
              <a:t>9</a:t>
            </a:fld>
            <a:endParaRPr lang="en-US" smtClean="0">
              <a:latin typeface="Calibri" pitchFamily="34"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ＭＳ Ｐゴシック" pitchFamily="34" charset="-128"/>
              </a:rPr>
              <a:t>Ryan</a:t>
            </a:r>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3640F3A-6438-4D19-B371-0C39D5D89A2B}" type="slidenum">
              <a:rPr lang="en-US" smtClean="0">
                <a:latin typeface="Calibri" pitchFamily="34" charset="0"/>
                <a:cs typeface="Arial" charset="0"/>
              </a:rPr>
              <a:pPr eaLnBrk="1" hangingPunct="1"/>
              <a:t>12</a:t>
            </a:fld>
            <a:endParaRPr lang="en-US" smtClean="0">
              <a:latin typeface="Calibri" pitchFamily="34"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le Slide BLK No Image">
    <p:spTree>
      <p:nvGrpSpPr>
        <p:cNvPr id="1" name=""/>
        <p:cNvGrpSpPr/>
        <p:nvPr/>
      </p:nvGrpSpPr>
      <p:grpSpPr>
        <a:xfrm>
          <a:off x="0" y="0"/>
          <a:ext cx="0" cy="0"/>
          <a:chOff x="0" y="0"/>
          <a:chExt cx="0" cy="0"/>
        </a:xfrm>
      </p:grpSpPr>
      <p:pic>
        <p:nvPicPr>
          <p:cNvPr id="6" name="Picture 5" descr="AFDS PPT_16x9_v3_StageSlide_LR.jpg"/>
          <p:cNvPicPr>
            <a:picLocks noChangeAspect="1"/>
          </p:cNvPicPr>
          <p:nvPr userDrawn="1"/>
        </p:nvPicPr>
        <p:blipFill>
          <a:blip r:embed="rId2" cstate="print"/>
          <a:stretch>
            <a:fillRect/>
          </a:stretch>
        </p:blipFill>
        <p:spPr>
          <a:xfrm>
            <a:off x="0" y="0"/>
            <a:ext cx="9144000" cy="5143500"/>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BLK">
    <p:spTree>
      <p:nvGrpSpPr>
        <p:cNvPr id="1" name=""/>
        <p:cNvGrpSpPr/>
        <p:nvPr/>
      </p:nvGrpSpPr>
      <p:grpSpPr>
        <a:xfrm>
          <a:off x="0" y="0"/>
          <a:ext cx="0" cy="0"/>
          <a:chOff x="0" y="0"/>
          <a:chExt cx="0" cy="0"/>
        </a:xfrm>
      </p:grpSpPr>
      <p:sp>
        <p:nvSpPr>
          <p:cNvPr id="2" name="Title 1"/>
          <p:cNvSpPr>
            <a:spLocks noGrp="1"/>
          </p:cNvSpPr>
          <p:nvPr>
            <p:ph type="title"/>
          </p:nvPr>
        </p:nvSpPr>
        <p:spPr>
          <a:xfrm>
            <a:off x="320040" y="112667"/>
            <a:ext cx="8503920" cy="480060"/>
          </a:xfrm>
        </p:spPr>
        <p:txBody>
          <a:bodyPr vert="horz" lIns="0" tIns="0" rIns="0" bIns="0" rtlCol="0" anchor="t">
            <a:noAutofit/>
          </a:bodyPr>
          <a:lstStyle>
            <a:lvl1pPr algn="l" defTabSz="914293" rtl="0" eaLnBrk="1" latinLnBrk="0" hangingPunct="1">
              <a:spcBef>
                <a:spcPct val="0"/>
              </a:spcBef>
              <a:buNone/>
              <a:defRPr lang="en-US" sz="1600" b="1" i="1" kern="1200" dirty="0">
                <a:solidFill>
                  <a:schemeClr val="tx1"/>
                </a:solidFill>
                <a:latin typeface="Arial" pitchFamily="34" charset="0"/>
                <a:ea typeface="+mj-ea"/>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429000" y="821367"/>
            <a:ext cx="5394960" cy="3566160"/>
          </a:xfrm>
        </p:spPr>
        <p:txBody>
          <a:bodyPr>
            <a:noAutofit/>
          </a:bodyPr>
          <a:lstStyle>
            <a:lvl1pPr>
              <a:defRPr lang="en-US" sz="1400" kern="1200" dirty="0" smtClean="0">
                <a:solidFill>
                  <a:schemeClr val="tx1"/>
                </a:solidFill>
                <a:latin typeface="+mn-lt"/>
                <a:ea typeface="+mn-ea"/>
                <a:cs typeface="+mn-cs"/>
              </a:defRPr>
            </a:lvl1pPr>
            <a:lvl2pPr>
              <a:defRPr lang="en-US" sz="1400" kern="1200" dirty="0" smtClean="0">
                <a:solidFill>
                  <a:schemeClr val="tx1"/>
                </a:solidFill>
                <a:latin typeface="+mn-lt"/>
                <a:ea typeface="+mn-ea"/>
                <a:cs typeface="+mn-cs"/>
              </a:defRPr>
            </a:lvl2pPr>
            <a:lvl3pPr>
              <a:defRPr lang="en-US" sz="1200" kern="1200" dirty="0" smtClean="0">
                <a:solidFill>
                  <a:schemeClr val="tx1"/>
                </a:solidFill>
                <a:latin typeface="+mn-lt"/>
                <a:ea typeface="+mn-ea"/>
                <a:cs typeface="+mn-cs"/>
              </a:defRPr>
            </a:lvl3pPr>
            <a:lvl4pPr>
              <a:defRPr lang="en-US" sz="1200" kern="1200" dirty="0" smtClean="0">
                <a:solidFill>
                  <a:schemeClr val="tx1"/>
                </a:solidFill>
                <a:latin typeface="+mn-lt"/>
                <a:ea typeface="+mn-ea"/>
                <a:cs typeface="+mn-cs"/>
              </a:defRPr>
            </a:lvl4pPr>
            <a:lvl5pPr>
              <a:defRPr lang="en-US" sz="1000" kern="1200" dirty="0">
                <a:solidFill>
                  <a:schemeClr val="tx1"/>
                </a:solidFill>
                <a:latin typeface="+mn-lt"/>
                <a:ea typeface="+mn-ea"/>
                <a:cs typeface="+mn-cs"/>
              </a:defRPr>
            </a:lvl5pPr>
            <a:lvl6pPr>
              <a:defRPr sz="2000"/>
            </a:lvl6pPr>
            <a:lvl7pPr>
              <a:defRPr sz="2000"/>
            </a:lvl7pPr>
            <a:lvl8pPr>
              <a:defRPr sz="2000"/>
            </a:lvl8pPr>
            <a:lvl9pPr>
              <a:defRPr sz="2000"/>
            </a:lvl9pPr>
          </a:lstStyle>
          <a:p>
            <a:pPr marL="112713" lvl="0" indent="-112713" algn="l" defTabSz="914400" rtl="0" eaLnBrk="1" latinLnBrk="0" hangingPunct="1">
              <a:spcBef>
                <a:spcPts val="336"/>
              </a:spcBef>
              <a:spcAft>
                <a:spcPts val="336"/>
              </a:spcAft>
              <a:buClr>
                <a:schemeClr val="bg2"/>
              </a:buClr>
              <a:buFont typeface="Wingdings" pitchFamily="2" charset="2"/>
              <a:buChar char="§"/>
            </a:pPr>
            <a:r>
              <a:rPr lang="en-US" smtClean="0"/>
              <a:t>Click to edit Master text styles</a:t>
            </a:r>
          </a:p>
          <a:p>
            <a:pPr marL="112713" lvl="1" indent="-112713" algn="l" defTabSz="914400" rtl="0" eaLnBrk="1" latinLnBrk="0" hangingPunct="1">
              <a:spcBef>
                <a:spcPts val="336"/>
              </a:spcBef>
              <a:spcAft>
                <a:spcPts val="336"/>
              </a:spcAft>
              <a:buClr>
                <a:schemeClr val="bg2"/>
              </a:buClr>
              <a:buFont typeface="Wingdings" pitchFamily="2" charset="2"/>
              <a:buChar char="§"/>
            </a:pPr>
            <a:r>
              <a:rPr lang="en-US" smtClean="0"/>
              <a:t>Second level</a:t>
            </a:r>
          </a:p>
          <a:p>
            <a:pPr marL="112713" lvl="2" indent="-112713" algn="l" defTabSz="914400" rtl="0" eaLnBrk="1" latinLnBrk="0" hangingPunct="1">
              <a:spcBef>
                <a:spcPts val="336"/>
              </a:spcBef>
              <a:spcAft>
                <a:spcPts val="336"/>
              </a:spcAft>
              <a:buClr>
                <a:schemeClr val="bg2"/>
              </a:buClr>
              <a:buFont typeface="Wingdings" pitchFamily="2" charset="2"/>
              <a:buChar char="§"/>
            </a:pPr>
            <a:r>
              <a:rPr lang="en-US" smtClean="0"/>
              <a:t>Third level</a:t>
            </a:r>
          </a:p>
          <a:p>
            <a:pPr marL="112713" lvl="3" indent="-112713" algn="l" defTabSz="914400" rtl="0" eaLnBrk="1" latinLnBrk="0" hangingPunct="1">
              <a:spcBef>
                <a:spcPts val="336"/>
              </a:spcBef>
              <a:spcAft>
                <a:spcPts val="336"/>
              </a:spcAft>
              <a:buClr>
                <a:schemeClr val="bg2"/>
              </a:buClr>
              <a:buFont typeface="Wingdings" pitchFamily="2" charset="2"/>
              <a:buChar char="§"/>
            </a:pPr>
            <a:r>
              <a:rPr lang="en-US" smtClean="0"/>
              <a:t>Fourth level</a:t>
            </a:r>
          </a:p>
          <a:p>
            <a:pPr marL="112713" lvl="4" indent="-112713" algn="l" defTabSz="914400" rtl="0" eaLnBrk="1" latinLnBrk="0" hangingPunct="1">
              <a:spcBef>
                <a:spcPts val="336"/>
              </a:spcBef>
              <a:spcAft>
                <a:spcPts val="336"/>
              </a:spcAft>
              <a:buClr>
                <a:schemeClr val="bg2"/>
              </a:buClr>
              <a:buFont typeface="Wingdings" pitchFamily="2" charset="2"/>
              <a:buChar char="§"/>
            </a:pPr>
            <a:r>
              <a:rPr lang="en-US" smtClean="0"/>
              <a:t>Fifth level</a:t>
            </a:r>
            <a:endParaRPr lang="en-US" dirty="0"/>
          </a:p>
        </p:txBody>
      </p:sp>
      <p:sp>
        <p:nvSpPr>
          <p:cNvPr id="4" name="Text Placeholder 3"/>
          <p:cNvSpPr>
            <a:spLocks noGrp="1"/>
          </p:cNvSpPr>
          <p:nvPr>
            <p:ph type="body" sz="half" idx="2"/>
          </p:nvPr>
        </p:nvSpPr>
        <p:spPr>
          <a:xfrm>
            <a:off x="320040" y="821133"/>
            <a:ext cx="3008313" cy="35661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BLK">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6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4025504"/>
            <a:ext cx="5486400" cy="411480"/>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BLK No Image">
    <p:spTree>
      <p:nvGrpSpPr>
        <p:cNvPr id="1" name=""/>
        <p:cNvGrpSpPr/>
        <p:nvPr/>
      </p:nvGrpSpPr>
      <p:grpSpPr>
        <a:xfrm>
          <a:off x="0" y="0"/>
          <a:ext cx="0" cy="0"/>
          <a:chOff x="0" y="0"/>
          <a:chExt cx="0" cy="0"/>
        </a:xfrm>
      </p:grpSpPr>
      <p:sp>
        <p:nvSpPr>
          <p:cNvPr id="2" name="Title 1"/>
          <p:cNvSpPr>
            <a:spLocks noGrp="1"/>
          </p:cNvSpPr>
          <p:nvPr>
            <p:ph type="ctrTitle"/>
          </p:nvPr>
        </p:nvSpPr>
        <p:spPr>
          <a:xfrm>
            <a:off x="4298531" y="1269960"/>
            <a:ext cx="4572000" cy="1474470"/>
          </a:xfrm>
        </p:spPr>
        <p:txBody>
          <a:bodyPr anchor="b">
            <a:noAutofit/>
          </a:bodyPr>
          <a:lstStyle>
            <a:lvl1pPr>
              <a:defRPr sz="2000" cap="all"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298531" y="2731365"/>
            <a:ext cx="4572000" cy="274320"/>
          </a:xfrm>
        </p:spPr>
        <p:txBody>
          <a:bodyPr/>
          <a:lstStyle>
            <a:lvl1pPr marL="0" indent="0" algn="l">
              <a:spcBef>
                <a:spcPts val="0"/>
              </a:spcBef>
              <a:spcAft>
                <a:spcPts val="0"/>
              </a:spcAft>
              <a:buNone/>
              <a:defRPr sz="1600" i="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Text Placeholder 7"/>
          <p:cNvSpPr>
            <a:spLocks noGrp="1"/>
          </p:cNvSpPr>
          <p:nvPr>
            <p:ph type="body" sz="quarter" idx="10"/>
          </p:nvPr>
        </p:nvSpPr>
        <p:spPr>
          <a:xfrm>
            <a:off x="4319797" y="3090590"/>
            <a:ext cx="4572000" cy="685800"/>
          </a:xfrm>
        </p:spPr>
        <p:txBody>
          <a:bodyPr>
            <a:noAutofit/>
          </a:bodyPr>
          <a:lstStyle>
            <a:lvl1pPr marL="0" indent="0">
              <a:spcBef>
                <a:spcPts val="0"/>
              </a:spcBef>
              <a:spcAft>
                <a:spcPts val="0"/>
              </a:spcAft>
              <a:buNone/>
              <a:defRPr sz="1000" b="1">
                <a:solidFill>
                  <a:schemeClr val="tx1"/>
                </a:solidFill>
              </a:defRPr>
            </a:lvl1pPr>
          </a:lstStyle>
          <a:p>
            <a:pPr lvl="0"/>
            <a:r>
              <a:rPr lang="en-US" smtClean="0"/>
              <a:t>Click to edit Master text styles</a:t>
            </a:r>
          </a:p>
        </p:txBody>
      </p:sp>
      <p:pic>
        <p:nvPicPr>
          <p:cNvPr id="205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 y="0"/>
            <a:ext cx="2274072" cy="514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BLK Image">
    <p:spTree>
      <p:nvGrpSpPr>
        <p:cNvPr id="1" name=""/>
        <p:cNvGrpSpPr/>
        <p:nvPr/>
      </p:nvGrpSpPr>
      <p:grpSpPr>
        <a:xfrm>
          <a:off x="0" y="0"/>
          <a:ext cx="0" cy="0"/>
          <a:chOff x="0" y="0"/>
          <a:chExt cx="0" cy="0"/>
        </a:xfrm>
      </p:grpSpPr>
      <p:sp>
        <p:nvSpPr>
          <p:cNvPr id="9" name="Picture Placeholder 8"/>
          <p:cNvSpPr>
            <a:spLocks noGrp="1"/>
          </p:cNvSpPr>
          <p:nvPr>
            <p:ph type="pic" sz="quarter" idx="11"/>
          </p:nvPr>
        </p:nvSpPr>
        <p:spPr>
          <a:xfrm>
            <a:off x="0" y="0"/>
            <a:ext cx="9144000" cy="5148072"/>
          </a:xfrm>
          <a:solidFill>
            <a:schemeClr val="bg1"/>
          </a:solidFill>
        </p:spPr>
        <p:txBody>
          <a:bodyPr/>
          <a:lstStyle>
            <a:lvl1pPr>
              <a:buNone/>
              <a:defRPr/>
            </a:lvl1pPr>
          </a:lstStyle>
          <a:p>
            <a:r>
              <a:rPr lang="en-US" smtClean="0"/>
              <a:t>Click icon to add picture</a:t>
            </a:r>
            <a:endParaRPr lang="en-US"/>
          </a:p>
        </p:txBody>
      </p:sp>
      <p:sp>
        <p:nvSpPr>
          <p:cNvPr id="2" name="Title 1"/>
          <p:cNvSpPr>
            <a:spLocks noGrp="1"/>
          </p:cNvSpPr>
          <p:nvPr>
            <p:ph type="ctrTitle"/>
          </p:nvPr>
        </p:nvSpPr>
        <p:spPr>
          <a:xfrm>
            <a:off x="3925994" y="778887"/>
            <a:ext cx="4572000" cy="1474470"/>
          </a:xfrm>
        </p:spPr>
        <p:txBody>
          <a:bodyPr anchor="b">
            <a:noAutofit/>
          </a:bodyPr>
          <a:lstStyle>
            <a:lvl1pPr>
              <a:defRPr sz="2000" cap="all"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3925994" y="2240292"/>
            <a:ext cx="4572000" cy="274320"/>
          </a:xfrm>
        </p:spPr>
        <p:txBody>
          <a:bodyPr/>
          <a:lstStyle>
            <a:lvl1pPr marL="0" indent="0" algn="l">
              <a:spcBef>
                <a:spcPts val="0"/>
              </a:spcBef>
              <a:spcAft>
                <a:spcPts val="0"/>
              </a:spcAft>
              <a:buNone/>
              <a:defRPr sz="1600" i="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Text Placeholder 7"/>
          <p:cNvSpPr>
            <a:spLocks noGrp="1"/>
          </p:cNvSpPr>
          <p:nvPr>
            <p:ph type="body" sz="quarter" idx="10"/>
          </p:nvPr>
        </p:nvSpPr>
        <p:spPr>
          <a:xfrm>
            <a:off x="3947260" y="2599517"/>
            <a:ext cx="4572000" cy="685800"/>
          </a:xfrm>
        </p:spPr>
        <p:txBody>
          <a:bodyPr>
            <a:noAutofit/>
          </a:bodyPr>
          <a:lstStyle>
            <a:lvl1pPr marL="0" indent="0">
              <a:spcBef>
                <a:spcPts val="0"/>
              </a:spcBef>
              <a:spcAft>
                <a:spcPts val="0"/>
              </a:spcAft>
              <a:buNone/>
              <a:defRPr sz="1000" b="1">
                <a:solidFill>
                  <a:schemeClr val="tx1"/>
                </a:solidFill>
              </a:defRPr>
            </a:lvl1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BLK Image">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0" y="0"/>
            <a:ext cx="9144000" cy="5148072"/>
          </a:xfrm>
          <a:solidFill>
            <a:schemeClr val="bg1"/>
          </a:solidFill>
        </p:spPr>
        <p:txBody>
          <a:bodyPr/>
          <a:lstStyle>
            <a:lvl1pPr>
              <a:buNone/>
              <a:defRPr/>
            </a:lvl1pPr>
          </a:lstStyle>
          <a:p>
            <a:r>
              <a:rPr lang="en-US" smtClean="0"/>
              <a:t>Click icon to add picture</a:t>
            </a:r>
            <a:endParaRPr lang="en-US"/>
          </a:p>
        </p:txBody>
      </p:sp>
      <p:sp>
        <p:nvSpPr>
          <p:cNvPr id="2" name="Title 1"/>
          <p:cNvSpPr>
            <a:spLocks noGrp="1"/>
          </p:cNvSpPr>
          <p:nvPr>
            <p:ph type="title" hasCustomPrompt="1"/>
          </p:nvPr>
        </p:nvSpPr>
        <p:spPr>
          <a:xfrm>
            <a:off x="528610" y="2091690"/>
            <a:ext cx="4023360" cy="1126626"/>
          </a:xfrm>
        </p:spPr>
        <p:txBody>
          <a:bodyPr anchor="t">
            <a:noAutofit/>
          </a:bodyPr>
          <a:lstStyle>
            <a:lvl1pPr algn="r">
              <a:defRPr sz="2000" b="1" cap="all" baseline="0">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BL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marL="112713" indent="-112713">
              <a:defRPr/>
            </a:lvl1pPr>
            <a:lvl2pPr>
              <a:defRPr lang="en-US" sz="1400" kern="1200" dirty="0" smtClean="0">
                <a:solidFill>
                  <a:schemeClr val="tx1"/>
                </a:solidFill>
                <a:latin typeface="+mn-lt"/>
                <a:ea typeface="+mn-ea"/>
                <a:cs typeface="+mn-cs"/>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BLK">
    <p:spTree>
      <p:nvGrpSpPr>
        <p:cNvPr id="1" name=""/>
        <p:cNvGrpSpPr/>
        <p:nvPr/>
      </p:nvGrpSpPr>
      <p:grpSpPr>
        <a:xfrm>
          <a:off x="0" y="0"/>
          <a:ext cx="0" cy="0"/>
          <a:chOff x="0" y="0"/>
          <a:chExt cx="0" cy="0"/>
        </a:xfrm>
      </p:grpSpPr>
      <p:sp>
        <p:nvSpPr>
          <p:cNvPr id="2" name="Title 1"/>
          <p:cNvSpPr>
            <a:spLocks noGrp="1"/>
          </p:cNvSpPr>
          <p:nvPr>
            <p:ph type="title"/>
          </p:nvPr>
        </p:nvSpPr>
        <p:spPr>
          <a:xfrm>
            <a:off x="320040" y="112667"/>
            <a:ext cx="8503920" cy="48006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20040" y="822959"/>
            <a:ext cx="4114800" cy="3566160"/>
          </a:xfrm>
        </p:spPr>
        <p:txBody>
          <a:bodyPr>
            <a:noAutofit/>
          </a:bodyPr>
          <a:lstStyle>
            <a:lvl1pPr>
              <a:defRPr lang="en-US" sz="1400" kern="1200" dirty="0" smtClean="0">
                <a:solidFill>
                  <a:schemeClr val="tx1"/>
                </a:solidFill>
                <a:latin typeface="+mn-lt"/>
                <a:ea typeface="+mn-ea"/>
                <a:cs typeface="+mn-cs"/>
              </a:defRPr>
            </a:lvl1pPr>
            <a:lvl2pPr>
              <a:defRPr lang="en-US" sz="1400" kern="1200" dirty="0" smtClean="0">
                <a:solidFill>
                  <a:schemeClr val="tx1"/>
                </a:solidFill>
                <a:latin typeface="+mn-lt"/>
                <a:ea typeface="+mn-ea"/>
                <a:cs typeface="+mn-cs"/>
              </a:defRPr>
            </a:lvl2pPr>
            <a:lvl3pPr>
              <a:defRPr lang="en-US" sz="1200" kern="1200" dirty="0" smtClean="0">
                <a:solidFill>
                  <a:schemeClr val="tx1"/>
                </a:solidFill>
                <a:latin typeface="+mn-lt"/>
                <a:ea typeface="+mn-ea"/>
                <a:cs typeface="+mn-cs"/>
              </a:defRPr>
            </a:lvl3pPr>
            <a:lvl4pPr>
              <a:defRPr lang="en-US" sz="1200" kern="1200" dirty="0" smtClean="0">
                <a:solidFill>
                  <a:schemeClr val="tx1"/>
                </a:solidFill>
                <a:latin typeface="+mn-lt"/>
                <a:ea typeface="+mn-ea"/>
                <a:cs typeface="+mn-cs"/>
              </a:defRPr>
            </a:lvl4pPr>
            <a:lvl5pPr>
              <a:defRPr lang="en-US" sz="1000" kern="1200" dirty="0">
                <a:solidFill>
                  <a:schemeClr val="tx1"/>
                </a:solidFill>
                <a:latin typeface="+mn-lt"/>
                <a:ea typeface="+mn-ea"/>
                <a:cs typeface="+mn-cs"/>
              </a:defRPr>
            </a:lvl5pPr>
            <a:lvl6pPr>
              <a:defRPr sz="1800"/>
            </a:lvl6pPr>
            <a:lvl7pPr>
              <a:defRPr sz="1800"/>
            </a:lvl7pPr>
            <a:lvl8pPr>
              <a:defRPr sz="1800"/>
            </a:lvl8pPr>
            <a:lvl9pPr>
              <a:defRPr sz="1800"/>
            </a:lvl9pPr>
          </a:lstStyle>
          <a:p>
            <a:pPr marL="112713" lvl="0" indent="-112713" algn="l" defTabSz="914400" rtl="0" eaLnBrk="1" latinLnBrk="0" hangingPunct="1">
              <a:spcBef>
                <a:spcPts val="336"/>
              </a:spcBef>
              <a:spcAft>
                <a:spcPts val="336"/>
              </a:spcAft>
              <a:buClr>
                <a:schemeClr val="bg2"/>
              </a:buClr>
              <a:buFont typeface="Wingdings" pitchFamily="2" charset="2"/>
              <a:buChar char="§"/>
            </a:pPr>
            <a:r>
              <a:rPr lang="en-US" smtClean="0"/>
              <a:t>Click to edit Master text styles</a:t>
            </a:r>
          </a:p>
          <a:p>
            <a:pPr marL="112713" lvl="1" indent="-112713" algn="l" defTabSz="914400" rtl="0" eaLnBrk="1" latinLnBrk="0" hangingPunct="1">
              <a:spcBef>
                <a:spcPts val="336"/>
              </a:spcBef>
              <a:spcAft>
                <a:spcPts val="336"/>
              </a:spcAft>
              <a:buClr>
                <a:schemeClr val="bg2"/>
              </a:buClr>
              <a:buFont typeface="Wingdings" pitchFamily="2" charset="2"/>
              <a:buChar char="§"/>
            </a:pPr>
            <a:r>
              <a:rPr lang="en-US" smtClean="0"/>
              <a:t>Second level</a:t>
            </a:r>
          </a:p>
          <a:p>
            <a:pPr marL="112713" lvl="2" indent="-112713" algn="l" defTabSz="914400" rtl="0" eaLnBrk="1" latinLnBrk="0" hangingPunct="1">
              <a:spcBef>
                <a:spcPts val="336"/>
              </a:spcBef>
              <a:spcAft>
                <a:spcPts val="336"/>
              </a:spcAft>
              <a:buClr>
                <a:schemeClr val="bg2"/>
              </a:buClr>
              <a:buFont typeface="Wingdings" pitchFamily="2" charset="2"/>
              <a:buChar char="§"/>
            </a:pPr>
            <a:r>
              <a:rPr lang="en-US" smtClean="0"/>
              <a:t>Third level</a:t>
            </a:r>
          </a:p>
          <a:p>
            <a:pPr marL="112713" lvl="3" indent="-112713" algn="l" defTabSz="914400" rtl="0" eaLnBrk="1" latinLnBrk="0" hangingPunct="1">
              <a:spcBef>
                <a:spcPts val="336"/>
              </a:spcBef>
              <a:spcAft>
                <a:spcPts val="336"/>
              </a:spcAft>
              <a:buClr>
                <a:schemeClr val="bg2"/>
              </a:buClr>
              <a:buFont typeface="Wingdings" pitchFamily="2" charset="2"/>
              <a:buChar char="§"/>
            </a:pPr>
            <a:r>
              <a:rPr lang="en-US" smtClean="0"/>
              <a:t>Fourth level</a:t>
            </a:r>
          </a:p>
          <a:p>
            <a:pPr marL="112713" lvl="4" indent="-112713" algn="l" defTabSz="914400" rtl="0" eaLnBrk="1" latinLnBrk="0" hangingPunct="1">
              <a:spcBef>
                <a:spcPts val="336"/>
              </a:spcBef>
              <a:spcAft>
                <a:spcPts val="336"/>
              </a:spcAft>
              <a:buClr>
                <a:schemeClr val="bg2"/>
              </a:buClr>
              <a:buFont typeface="Wingdings" pitchFamily="2" charset="2"/>
              <a:buChar char="§"/>
            </a:pPr>
            <a:r>
              <a:rPr lang="en-US" smtClean="0"/>
              <a:t>Fifth level</a:t>
            </a:r>
            <a:endParaRPr lang="en-US" dirty="0"/>
          </a:p>
        </p:txBody>
      </p:sp>
      <p:sp>
        <p:nvSpPr>
          <p:cNvPr id="4" name="Content Placeholder 3"/>
          <p:cNvSpPr>
            <a:spLocks noGrp="1"/>
          </p:cNvSpPr>
          <p:nvPr>
            <p:ph sz="half" idx="2"/>
          </p:nvPr>
        </p:nvSpPr>
        <p:spPr>
          <a:xfrm>
            <a:off x="4709160" y="822959"/>
            <a:ext cx="4114800" cy="3566160"/>
          </a:xfrm>
        </p:spPr>
        <p:txBody>
          <a:bodyPr>
            <a:noAutofit/>
          </a:bodyPr>
          <a:lstStyle>
            <a:lvl1pPr>
              <a:defRPr lang="en-US" sz="1400" kern="1200" dirty="0" smtClean="0">
                <a:solidFill>
                  <a:schemeClr val="tx1"/>
                </a:solidFill>
                <a:latin typeface="+mn-lt"/>
                <a:ea typeface="+mn-ea"/>
                <a:cs typeface="+mn-cs"/>
              </a:defRPr>
            </a:lvl1pPr>
            <a:lvl2pPr>
              <a:defRPr lang="en-US" sz="1400" kern="1200" dirty="0" smtClean="0">
                <a:solidFill>
                  <a:schemeClr val="tx1"/>
                </a:solidFill>
                <a:latin typeface="+mn-lt"/>
                <a:ea typeface="+mn-ea"/>
                <a:cs typeface="+mn-cs"/>
              </a:defRPr>
            </a:lvl2pPr>
            <a:lvl3pPr>
              <a:defRPr lang="en-US" sz="1200" kern="1200" dirty="0" smtClean="0">
                <a:solidFill>
                  <a:schemeClr val="tx1"/>
                </a:solidFill>
                <a:latin typeface="+mn-lt"/>
                <a:ea typeface="+mn-ea"/>
                <a:cs typeface="+mn-cs"/>
              </a:defRPr>
            </a:lvl3pPr>
            <a:lvl4pPr>
              <a:defRPr lang="en-US" sz="1200" kern="1200" dirty="0" smtClean="0">
                <a:solidFill>
                  <a:schemeClr val="tx1"/>
                </a:solidFill>
                <a:latin typeface="+mn-lt"/>
                <a:ea typeface="+mn-ea"/>
                <a:cs typeface="+mn-cs"/>
              </a:defRPr>
            </a:lvl4pPr>
            <a:lvl5pPr>
              <a:defRPr lang="en-US" sz="1000" kern="1200" dirty="0">
                <a:solidFill>
                  <a:schemeClr val="tx1"/>
                </a:solidFill>
                <a:latin typeface="+mn-lt"/>
                <a:ea typeface="+mn-ea"/>
                <a:cs typeface="+mn-cs"/>
              </a:defRPr>
            </a:lvl5pPr>
            <a:lvl6pPr>
              <a:defRPr sz="1800"/>
            </a:lvl6pPr>
            <a:lvl7pPr>
              <a:defRPr sz="1800"/>
            </a:lvl7pPr>
            <a:lvl8pPr>
              <a:defRPr sz="1800"/>
            </a:lvl8pPr>
            <a:lvl9pPr>
              <a:defRPr sz="1800"/>
            </a:lvl9pPr>
          </a:lstStyle>
          <a:p>
            <a:pPr marL="112713" lvl="0" indent="-112713" algn="l" defTabSz="914400" rtl="0" eaLnBrk="1" latinLnBrk="0" hangingPunct="1">
              <a:spcBef>
                <a:spcPts val="336"/>
              </a:spcBef>
              <a:spcAft>
                <a:spcPts val="336"/>
              </a:spcAft>
              <a:buClr>
                <a:schemeClr val="bg2"/>
              </a:buClr>
              <a:buFont typeface="Wingdings" pitchFamily="2" charset="2"/>
              <a:buChar char="§"/>
            </a:pPr>
            <a:r>
              <a:rPr lang="en-US" smtClean="0"/>
              <a:t>Click to edit Master text styles</a:t>
            </a:r>
          </a:p>
          <a:p>
            <a:pPr marL="112713" lvl="1" indent="-112713" algn="l" defTabSz="914400" rtl="0" eaLnBrk="1" latinLnBrk="0" hangingPunct="1">
              <a:spcBef>
                <a:spcPts val="336"/>
              </a:spcBef>
              <a:spcAft>
                <a:spcPts val="336"/>
              </a:spcAft>
              <a:buClr>
                <a:schemeClr val="bg2"/>
              </a:buClr>
              <a:buFont typeface="Wingdings" pitchFamily="2" charset="2"/>
              <a:buChar char="§"/>
            </a:pPr>
            <a:r>
              <a:rPr lang="en-US" smtClean="0"/>
              <a:t>Second level</a:t>
            </a:r>
          </a:p>
          <a:p>
            <a:pPr marL="112713" lvl="2" indent="-112713" algn="l" defTabSz="914400" rtl="0" eaLnBrk="1" latinLnBrk="0" hangingPunct="1">
              <a:spcBef>
                <a:spcPts val="336"/>
              </a:spcBef>
              <a:spcAft>
                <a:spcPts val="336"/>
              </a:spcAft>
              <a:buClr>
                <a:schemeClr val="bg2"/>
              </a:buClr>
              <a:buFont typeface="Wingdings" pitchFamily="2" charset="2"/>
              <a:buChar char="§"/>
            </a:pPr>
            <a:r>
              <a:rPr lang="en-US" smtClean="0"/>
              <a:t>Third level</a:t>
            </a:r>
          </a:p>
          <a:p>
            <a:pPr marL="112713" lvl="3" indent="-112713" algn="l" defTabSz="914400" rtl="0" eaLnBrk="1" latinLnBrk="0" hangingPunct="1">
              <a:spcBef>
                <a:spcPts val="336"/>
              </a:spcBef>
              <a:spcAft>
                <a:spcPts val="336"/>
              </a:spcAft>
              <a:buClr>
                <a:schemeClr val="bg2"/>
              </a:buClr>
              <a:buFont typeface="Wingdings" pitchFamily="2" charset="2"/>
              <a:buChar char="§"/>
            </a:pPr>
            <a:r>
              <a:rPr lang="en-US" smtClean="0"/>
              <a:t>Fourth level</a:t>
            </a:r>
          </a:p>
          <a:p>
            <a:pPr marL="112713" lvl="4" indent="-112713" algn="l" defTabSz="914400" rtl="0" eaLnBrk="1" latinLnBrk="0" hangingPunct="1">
              <a:spcBef>
                <a:spcPts val="336"/>
              </a:spcBef>
              <a:spcAft>
                <a:spcPts val="336"/>
              </a:spcAft>
              <a:buClr>
                <a:schemeClr val="bg2"/>
              </a:buClr>
              <a:buFont typeface="Wingdings" pitchFamily="2" charset="2"/>
              <a:buChar char="§"/>
            </a:pPr>
            <a:r>
              <a:rPr lang="en-US" smtClean="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BLK">
    <p:spTree>
      <p:nvGrpSpPr>
        <p:cNvPr id="1" name=""/>
        <p:cNvGrpSpPr/>
        <p:nvPr/>
      </p:nvGrpSpPr>
      <p:grpSpPr>
        <a:xfrm>
          <a:off x="0" y="0"/>
          <a:ext cx="0" cy="0"/>
          <a:chOff x="0" y="0"/>
          <a:chExt cx="0" cy="0"/>
        </a:xfrm>
      </p:grpSpPr>
      <p:sp>
        <p:nvSpPr>
          <p:cNvPr id="2" name="Title 1"/>
          <p:cNvSpPr>
            <a:spLocks noGrp="1"/>
          </p:cNvSpPr>
          <p:nvPr>
            <p:ph type="title"/>
          </p:nvPr>
        </p:nvSpPr>
        <p:spPr>
          <a:xfrm>
            <a:off x="320040" y="112667"/>
            <a:ext cx="8503920" cy="48006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20040" y="644372"/>
            <a:ext cx="4114800" cy="411480"/>
          </a:xfrm>
        </p:spPr>
        <p:txBody>
          <a:bodyPr anchor="b">
            <a:noAutofit/>
          </a:bodyPr>
          <a:lstStyle>
            <a:lvl1pPr marL="0" indent="0">
              <a:buNone/>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20040" y="1124193"/>
            <a:ext cx="4114800" cy="2963466"/>
          </a:xfrm>
        </p:spPr>
        <p:txBody>
          <a:bodyPr/>
          <a:lstStyle>
            <a:lvl1pPr>
              <a:defRPr lang="en-US" sz="1400" kern="1200" dirty="0" smtClean="0">
                <a:solidFill>
                  <a:schemeClr val="tx1"/>
                </a:solidFill>
                <a:latin typeface="+mn-lt"/>
                <a:ea typeface="+mn-ea"/>
                <a:cs typeface="+mn-cs"/>
              </a:defRPr>
            </a:lvl1pPr>
            <a:lvl2pPr>
              <a:defRPr lang="en-US" sz="1400" kern="1200" dirty="0" smtClean="0">
                <a:solidFill>
                  <a:schemeClr val="tx1"/>
                </a:solidFill>
                <a:latin typeface="+mn-lt"/>
                <a:ea typeface="+mn-ea"/>
                <a:cs typeface="+mn-cs"/>
              </a:defRPr>
            </a:lvl2pPr>
            <a:lvl3pPr>
              <a:defRPr lang="en-US" sz="1200" kern="1200" dirty="0" smtClean="0">
                <a:solidFill>
                  <a:schemeClr val="tx1"/>
                </a:solidFill>
                <a:latin typeface="+mn-lt"/>
                <a:ea typeface="+mn-ea"/>
                <a:cs typeface="+mn-cs"/>
              </a:defRPr>
            </a:lvl3pPr>
            <a:lvl4pPr>
              <a:defRPr lang="en-US" sz="1200" kern="1200" dirty="0" smtClean="0">
                <a:solidFill>
                  <a:schemeClr val="tx1"/>
                </a:solidFill>
                <a:latin typeface="+mn-lt"/>
                <a:ea typeface="+mn-ea"/>
                <a:cs typeface="+mn-cs"/>
              </a:defRPr>
            </a:lvl4pPr>
            <a:lvl5pPr>
              <a:defRPr lang="en-US" sz="1000" kern="1200" dirty="0">
                <a:solidFill>
                  <a:schemeClr val="tx1"/>
                </a:solidFill>
                <a:latin typeface="+mn-lt"/>
                <a:ea typeface="+mn-ea"/>
                <a:cs typeface="+mn-cs"/>
              </a:defRPr>
            </a:lvl5pPr>
            <a:lvl6pPr>
              <a:defRPr sz="1600"/>
            </a:lvl6pPr>
            <a:lvl7pPr>
              <a:defRPr sz="1600"/>
            </a:lvl7pPr>
            <a:lvl8pPr>
              <a:defRPr sz="1600"/>
            </a:lvl8pPr>
            <a:lvl9pPr>
              <a:defRPr sz="1600"/>
            </a:lvl9pPr>
          </a:lstStyle>
          <a:p>
            <a:pPr marL="112713" lvl="0" indent="-112713" algn="l" defTabSz="914400" rtl="0" eaLnBrk="1" latinLnBrk="0" hangingPunct="1">
              <a:spcBef>
                <a:spcPts val="336"/>
              </a:spcBef>
              <a:spcAft>
                <a:spcPts val="336"/>
              </a:spcAft>
              <a:buClr>
                <a:schemeClr val="bg2"/>
              </a:buClr>
              <a:buFont typeface="Wingdings" pitchFamily="2" charset="2"/>
              <a:buChar char="§"/>
            </a:pPr>
            <a:r>
              <a:rPr lang="en-US" smtClean="0"/>
              <a:t>Click to edit Master text styles</a:t>
            </a:r>
          </a:p>
          <a:p>
            <a:pPr marL="112713" lvl="1" indent="-112713" algn="l" defTabSz="914400" rtl="0" eaLnBrk="1" latinLnBrk="0" hangingPunct="1">
              <a:spcBef>
                <a:spcPts val="336"/>
              </a:spcBef>
              <a:spcAft>
                <a:spcPts val="336"/>
              </a:spcAft>
              <a:buClr>
                <a:schemeClr val="bg2"/>
              </a:buClr>
              <a:buFont typeface="Wingdings" pitchFamily="2" charset="2"/>
              <a:buChar char="§"/>
            </a:pPr>
            <a:r>
              <a:rPr lang="en-US" smtClean="0"/>
              <a:t>Second level</a:t>
            </a:r>
          </a:p>
          <a:p>
            <a:pPr marL="112713" lvl="2" indent="-112713" algn="l" defTabSz="914400" rtl="0" eaLnBrk="1" latinLnBrk="0" hangingPunct="1">
              <a:spcBef>
                <a:spcPts val="336"/>
              </a:spcBef>
              <a:spcAft>
                <a:spcPts val="336"/>
              </a:spcAft>
              <a:buClr>
                <a:schemeClr val="bg2"/>
              </a:buClr>
              <a:buFont typeface="Wingdings" pitchFamily="2" charset="2"/>
              <a:buChar char="§"/>
            </a:pPr>
            <a:r>
              <a:rPr lang="en-US" smtClean="0"/>
              <a:t>Third level</a:t>
            </a:r>
          </a:p>
          <a:p>
            <a:pPr marL="112713" lvl="3" indent="-112713" algn="l" defTabSz="914400" rtl="0" eaLnBrk="1" latinLnBrk="0" hangingPunct="1">
              <a:spcBef>
                <a:spcPts val="336"/>
              </a:spcBef>
              <a:spcAft>
                <a:spcPts val="336"/>
              </a:spcAft>
              <a:buClr>
                <a:schemeClr val="bg2"/>
              </a:buClr>
              <a:buFont typeface="Wingdings" pitchFamily="2" charset="2"/>
              <a:buChar char="§"/>
            </a:pPr>
            <a:r>
              <a:rPr lang="en-US" smtClean="0"/>
              <a:t>Fourth level</a:t>
            </a:r>
          </a:p>
          <a:p>
            <a:pPr marL="112713" lvl="4" indent="-112713" algn="l" defTabSz="914400" rtl="0" eaLnBrk="1" latinLnBrk="0" hangingPunct="1">
              <a:spcBef>
                <a:spcPts val="336"/>
              </a:spcBef>
              <a:spcAft>
                <a:spcPts val="336"/>
              </a:spcAft>
              <a:buClr>
                <a:schemeClr val="bg2"/>
              </a:buClr>
              <a:buFont typeface="Wingdings" pitchFamily="2" charset="2"/>
              <a:buChar char="§"/>
            </a:pPr>
            <a:r>
              <a:rPr lang="en-US" smtClean="0"/>
              <a:t>Fifth level</a:t>
            </a:r>
            <a:endParaRPr lang="en-US" dirty="0"/>
          </a:p>
        </p:txBody>
      </p:sp>
      <p:sp>
        <p:nvSpPr>
          <p:cNvPr id="5" name="Text Placeholder 4"/>
          <p:cNvSpPr>
            <a:spLocks noGrp="1"/>
          </p:cNvSpPr>
          <p:nvPr>
            <p:ph type="body" sz="quarter" idx="3"/>
          </p:nvPr>
        </p:nvSpPr>
        <p:spPr>
          <a:xfrm>
            <a:off x="4709160" y="644372"/>
            <a:ext cx="4114800" cy="411480"/>
          </a:xfrm>
        </p:spPr>
        <p:txBody>
          <a:bodyPr anchor="b">
            <a:noAutofit/>
          </a:bodyPr>
          <a:lstStyle>
            <a:lvl1pPr marL="0" indent="0">
              <a:buNone/>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9160" y="1124193"/>
            <a:ext cx="4114800" cy="2963466"/>
          </a:xfrm>
        </p:spPr>
        <p:txBody>
          <a:bodyPr/>
          <a:lstStyle>
            <a:lvl1pPr>
              <a:defRPr lang="en-US" sz="1400" kern="1200" dirty="0" smtClean="0">
                <a:solidFill>
                  <a:schemeClr val="tx1"/>
                </a:solidFill>
                <a:latin typeface="+mn-lt"/>
                <a:ea typeface="+mn-ea"/>
                <a:cs typeface="+mn-cs"/>
              </a:defRPr>
            </a:lvl1pPr>
            <a:lvl2pPr>
              <a:defRPr lang="en-US" sz="1400" kern="1200" dirty="0" smtClean="0">
                <a:solidFill>
                  <a:schemeClr val="tx1"/>
                </a:solidFill>
                <a:latin typeface="+mn-lt"/>
                <a:ea typeface="+mn-ea"/>
                <a:cs typeface="+mn-cs"/>
              </a:defRPr>
            </a:lvl2pPr>
            <a:lvl3pPr>
              <a:defRPr lang="en-US" sz="1200" kern="1200" dirty="0" smtClean="0">
                <a:solidFill>
                  <a:schemeClr val="tx1"/>
                </a:solidFill>
                <a:latin typeface="+mn-lt"/>
                <a:ea typeface="+mn-ea"/>
                <a:cs typeface="+mn-cs"/>
              </a:defRPr>
            </a:lvl3pPr>
            <a:lvl4pPr>
              <a:defRPr lang="en-US" sz="1200" kern="1200" dirty="0" smtClean="0">
                <a:solidFill>
                  <a:schemeClr val="tx1"/>
                </a:solidFill>
                <a:latin typeface="+mn-lt"/>
                <a:ea typeface="+mn-ea"/>
                <a:cs typeface="+mn-cs"/>
              </a:defRPr>
            </a:lvl4pPr>
            <a:lvl5pPr>
              <a:defRPr lang="en-US" sz="1000" kern="1200" dirty="0">
                <a:solidFill>
                  <a:schemeClr val="tx1"/>
                </a:solidFill>
                <a:latin typeface="+mn-lt"/>
                <a:ea typeface="+mn-ea"/>
                <a:cs typeface="+mn-cs"/>
              </a:defRPr>
            </a:lvl5pPr>
            <a:lvl6pPr>
              <a:defRPr sz="1600"/>
            </a:lvl6pPr>
            <a:lvl7pPr>
              <a:defRPr sz="1600"/>
            </a:lvl7pPr>
            <a:lvl8pPr>
              <a:defRPr sz="1600"/>
            </a:lvl8pPr>
            <a:lvl9pPr>
              <a:defRPr sz="1600"/>
            </a:lvl9pPr>
          </a:lstStyle>
          <a:p>
            <a:pPr marL="112713" lvl="0" indent="-112713" algn="l" defTabSz="914400" rtl="0" eaLnBrk="1" latinLnBrk="0" hangingPunct="1">
              <a:spcBef>
                <a:spcPts val="336"/>
              </a:spcBef>
              <a:spcAft>
                <a:spcPts val="336"/>
              </a:spcAft>
              <a:buClr>
                <a:schemeClr val="bg2"/>
              </a:buClr>
              <a:buFont typeface="Wingdings" pitchFamily="2" charset="2"/>
              <a:buChar char="§"/>
            </a:pPr>
            <a:r>
              <a:rPr lang="en-US" smtClean="0"/>
              <a:t>Click to edit Master text styles</a:t>
            </a:r>
          </a:p>
          <a:p>
            <a:pPr marL="112713" lvl="1" indent="-112713" algn="l" defTabSz="914400" rtl="0" eaLnBrk="1" latinLnBrk="0" hangingPunct="1">
              <a:spcBef>
                <a:spcPts val="336"/>
              </a:spcBef>
              <a:spcAft>
                <a:spcPts val="336"/>
              </a:spcAft>
              <a:buClr>
                <a:schemeClr val="bg2"/>
              </a:buClr>
              <a:buFont typeface="Wingdings" pitchFamily="2" charset="2"/>
              <a:buChar char="§"/>
            </a:pPr>
            <a:r>
              <a:rPr lang="en-US" smtClean="0"/>
              <a:t>Second level</a:t>
            </a:r>
          </a:p>
          <a:p>
            <a:pPr marL="112713" lvl="2" indent="-112713" algn="l" defTabSz="914400" rtl="0" eaLnBrk="1" latinLnBrk="0" hangingPunct="1">
              <a:spcBef>
                <a:spcPts val="336"/>
              </a:spcBef>
              <a:spcAft>
                <a:spcPts val="336"/>
              </a:spcAft>
              <a:buClr>
                <a:schemeClr val="bg2"/>
              </a:buClr>
              <a:buFont typeface="Wingdings" pitchFamily="2" charset="2"/>
              <a:buChar char="§"/>
            </a:pPr>
            <a:r>
              <a:rPr lang="en-US" smtClean="0"/>
              <a:t>Third level</a:t>
            </a:r>
          </a:p>
          <a:p>
            <a:pPr marL="112713" lvl="3" indent="-112713" algn="l" defTabSz="914400" rtl="0" eaLnBrk="1" latinLnBrk="0" hangingPunct="1">
              <a:spcBef>
                <a:spcPts val="336"/>
              </a:spcBef>
              <a:spcAft>
                <a:spcPts val="336"/>
              </a:spcAft>
              <a:buClr>
                <a:schemeClr val="bg2"/>
              </a:buClr>
              <a:buFont typeface="Wingdings" pitchFamily="2" charset="2"/>
              <a:buChar char="§"/>
            </a:pPr>
            <a:r>
              <a:rPr lang="en-US" smtClean="0"/>
              <a:t>Fourth level</a:t>
            </a:r>
          </a:p>
          <a:p>
            <a:pPr marL="112713" lvl="4" indent="-112713" algn="l" defTabSz="914400" rtl="0" eaLnBrk="1" latinLnBrk="0" hangingPunct="1">
              <a:spcBef>
                <a:spcPts val="336"/>
              </a:spcBef>
              <a:spcAft>
                <a:spcPts val="336"/>
              </a:spcAft>
              <a:buClr>
                <a:schemeClr val="bg2"/>
              </a:buClr>
              <a:buFont typeface="Wingdings" pitchFamily="2" charset="2"/>
              <a:buChar char="§"/>
            </a:pPr>
            <a:r>
              <a:rPr lang="en-US" smtClean="0"/>
              <a:t>Fifth level</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BL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BL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4705350"/>
            <a:ext cx="914400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320040" y="112667"/>
            <a:ext cx="8503920" cy="480060"/>
          </a:xfrm>
          <a:prstGeom prst="rect">
            <a:avLst/>
          </a:prstGeom>
        </p:spPr>
        <p:txBody>
          <a:bodyPr vert="horz" lIns="0" tIns="0" rIns="0" bIns="0" rtlCol="0" anchor="t">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20040" y="822960"/>
            <a:ext cx="8503920" cy="3566160"/>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Box 8"/>
          <p:cNvSpPr txBox="1"/>
          <p:nvPr/>
        </p:nvSpPr>
        <p:spPr>
          <a:xfrm>
            <a:off x="203019" y="4895160"/>
            <a:ext cx="293959" cy="205970"/>
          </a:xfrm>
          <a:prstGeom prst="rect">
            <a:avLst/>
          </a:prstGeom>
          <a:noFill/>
        </p:spPr>
        <p:txBody>
          <a:bodyPr wrap="none" lIns="82058" tIns="41029" rIns="82058" bIns="41029" rtlCol="0" anchor="ctr">
            <a:spAutoFit/>
          </a:bodyPr>
          <a:lstStyle/>
          <a:p>
            <a:pPr algn="r"/>
            <a:fld id="{B50A2252-0B00-49D0-9A28-2F5CCECF09D1}" type="slidenum">
              <a:rPr lang="en-US" sz="800" b="1" smtClean="0">
                <a:solidFill>
                  <a:schemeClr val="tx1"/>
                </a:solidFill>
                <a:latin typeface="Arial" pitchFamily="34" charset="0"/>
                <a:cs typeface="Arial" pitchFamily="34" charset="0"/>
              </a:rPr>
              <a:pPr algn="r"/>
              <a:t>‹#›</a:t>
            </a:fld>
            <a:endParaRPr lang="en-US" sz="800" b="1" dirty="0">
              <a:solidFill>
                <a:schemeClr val="tx1"/>
              </a:solidFill>
              <a:latin typeface="Arial" pitchFamily="34" charset="0"/>
              <a:cs typeface="Arial" pitchFamily="34" charset="0"/>
            </a:endParaRPr>
          </a:p>
        </p:txBody>
      </p:sp>
      <p:sp>
        <p:nvSpPr>
          <p:cNvPr id="10" name="TextBox 9"/>
          <p:cNvSpPr txBox="1"/>
          <p:nvPr/>
        </p:nvSpPr>
        <p:spPr>
          <a:xfrm>
            <a:off x="382638" y="4895160"/>
            <a:ext cx="7488822" cy="205970"/>
          </a:xfrm>
          <a:prstGeom prst="rect">
            <a:avLst/>
          </a:prstGeom>
          <a:noFill/>
        </p:spPr>
        <p:txBody>
          <a:bodyPr wrap="square" lIns="82058" tIns="41029" rIns="82058" bIns="41029" rtlCol="0" anchor="ctr">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b="1" dirty="0" smtClean="0">
                <a:solidFill>
                  <a:schemeClr val="tx1"/>
                </a:solidFill>
                <a:latin typeface="Arial" pitchFamily="34" charset="0"/>
                <a:cs typeface="Arial" pitchFamily="34" charset="0"/>
              </a:rPr>
              <a:t>| </a:t>
            </a:r>
            <a:r>
              <a:rPr lang="en-US" sz="800" i="0" dirty="0" err="1" smtClean="0"/>
              <a:t>Aparapi</a:t>
            </a:r>
            <a:r>
              <a:rPr lang="en-US" sz="800" i="0" dirty="0" smtClean="0"/>
              <a:t>: An Open Source tool for extending the Java™ promise of ‘Write Once Run Anywhere’ to include the GPU</a:t>
            </a:r>
            <a:r>
              <a:rPr lang="en-US" sz="800" i="0" baseline="0" dirty="0" smtClean="0"/>
              <a:t> </a:t>
            </a:r>
            <a:r>
              <a:rPr lang="en-US" sz="800" b="1" dirty="0" smtClean="0">
                <a:solidFill>
                  <a:schemeClr val="tx1"/>
                </a:solidFill>
                <a:latin typeface="Arial" pitchFamily="34" charset="0"/>
                <a:cs typeface="Arial" pitchFamily="34" charset="0"/>
              </a:rPr>
              <a:t>|  OSCON July</a:t>
            </a:r>
            <a:r>
              <a:rPr lang="en-US" sz="800" b="1" baseline="0" dirty="0" smtClean="0">
                <a:solidFill>
                  <a:schemeClr val="tx1"/>
                </a:solidFill>
                <a:latin typeface="Arial" pitchFamily="34" charset="0"/>
                <a:cs typeface="Arial" pitchFamily="34" charset="0"/>
              </a:rPr>
              <a:t> 18th 2012, Portland</a:t>
            </a:r>
            <a:endParaRPr lang="en-US" sz="800" b="1" dirty="0">
              <a:solidFill>
                <a:schemeClr val="tx1"/>
              </a:solidFill>
              <a:latin typeface="Arial" pitchFamily="34" charset="0"/>
              <a:cs typeface="Arial" pitchFamily="34" charset="0"/>
            </a:endParaRPr>
          </a:p>
        </p:txBody>
      </p:sp>
    </p:spTree>
  </p:cSld>
  <p:clrMap bg1="dk1" tx1="lt1" bg2="dk2" tx2="lt2" accent1="accent1" accent2="accent2" accent3="accent3" accent4="accent4" accent5="accent5" accent6="accent6" hlink="hlink" folHlink="folHlink"/>
  <p:sldLayoutIdLst>
    <p:sldLayoutId id="2147483662" r:id="rId1"/>
    <p:sldLayoutId id="2147483661" r:id="rId2"/>
    <p:sldLayoutId id="2147483649" r:id="rId3"/>
    <p:sldLayoutId id="2147483659" r:id="rId4"/>
    <p:sldLayoutId id="2147483650" r:id="rId5"/>
    <p:sldLayoutId id="2147483652" r:id="rId6"/>
    <p:sldLayoutId id="2147483653" r:id="rId7"/>
    <p:sldLayoutId id="2147483654" r:id="rId8"/>
    <p:sldLayoutId id="2147483655" r:id="rId9"/>
    <p:sldLayoutId id="2147483656" r:id="rId10"/>
    <p:sldLayoutId id="2147483657" r:id="rId11"/>
  </p:sldLayoutIdLst>
  <p:timing>
    <p:tnLst>
      <p:par>
        <p:cTn id="1" dur="indefinite" restart="never" nodeType="tmRoot"/>
      </p:par>
    </p:tnLst>
  </p:timing>
  <p:txStyles>
    <p:titleStyle>
      <a:lvl1pPr algn="l" defTabSz="914293" rtl="0" eaLnBrk="1" latinLnBrk="0" hangingPunct="1">
        <a:spcBef>
          <a:spcPct val="0"/>
        </a:spcBef>
        <a:buNone/>
        <a:defRPr lang="en-US" sz="1600" b="1" i="1" kern="1200" cap="all" baseline="0" dirty="0" smtClean="0">
          <a:solidFill>
            <a:schemeClr val="tx1"/>
          </a:solidFill>
          <a:latin typeface="Arial" pitchFamily="34" charset="0"/>
          <a:ea typeface="+mj-ea"/>
          <a:cs typeface="Arial" pitchFamily="34" charset="0"/>
        </a:defRPr>
      </a:lvl1pPr>
    </p:titleStyle>
    <p:bodyStyle>
      <a:lvl1pPr marL="112713" indent="-112713" algn="l" defTabSz="914400" rtl="0" eaLnBrk="1" latinLnBrk="0" hangingPunct="1">
        <a:spcBef>
          <a:spcPts val="336"/>
        </a:spcBef>
        <a:spcAft>
          <a:spcPts val="336"/>
        </a:spcAft>
        <a:buClr>
          <a:schemeClr val="accent1"/>
        </a:buClr>
        <a:buFont typeface="Wingdings" pitchFamily="2" charset="2"/>
        <a:buChar char="§"/>
        <a:defRPr sz="1400" kern="1200">
          <a:solidFill>
            <a:schemeClr val="tx1"/>
          </a:solidFill>
          <a:latin typeface="+mn-lt"/>
          <a:ea typeface="+mn-ea"/>
          <a:cs typeface="+mn-cs"/>
        </a:defRPr>
      </a:lvl1pPr>
      <a:lvl2pPr marL="400050" indent="-169863" algn="l" defTabSz="914400" rtl="0" eaLnBrk="1" latinLnBrk="0" hangingPunct="1">
        <a:spcBef>
          <a:spcPts val="336"/>
        </a:spcBef>
        <a:spcAft>
          <a:spcPts val="336"/>
        </a:spcAft>
        <a:buClr>
          <a:schemeClr val="tx1"/>
        </a:buClr>
        <a:buFont typeface="Arial" pitchFamily="34" charset="0"/>
        <a:buChar char="–"/>
        <a:defRPr sz="1400" kern="1200">
          <a:solidFill>
            <a:schemeClr val="tx1"/>
          </a:solidFill>
          <a:latin typeface="+mn-lt"/>
          <a:ea typeface="+mn-ea"/>
          <a:cs typeface="+mn-cs"/>
        </a:defRPr>
      </a:lvl2pPr>
      <a:lvl3pPr marL="574675" indent="-109538" algn="l" defTabSz="914400" rtl="0" eaLnBrk="1" latinLnBrk="0" hangingPunct="1">
        <a:spcBef>
          <a:spcPts val="336"/>
        </a:spcBef>
        <a:spcAft>
          <a:spcPts val="336"/>
        </a:spcAft>
        <a:buClr>
          <a:schemeClr val="tx1"/>
        </a:buClr>
        <a:buFont typeface="Wingdings" pitchFamily="2" charset="2"/>
        <a:buChar char="§"/>
        <a:defRPr sz="1200" kern="1200">
          <a:solidFill>
            <a:schemeClr val="tx1"/>
          </a:solidFill>
          <a:latin typeface="+mn-lt"/>
          <a:ea typeface="+mn-ea"/>
          <a:cs typeface="+mn-cs"/>
        </a:defRPr>
      </a:lvl3pPr>
      <a:lvl4pPr marL="854075" indent="-165100" algn="l" defTabSz="914400" rtl="0" eaLnBrk="1" latinLnBrk="0" hangingPunct="1">
        <a:spcBef>
          <a:spcPts val="336"/>
        </a:spcBef>
        <a:spcAft>
          <a:spcPts val="336"/>
        </a:spcAft>
        <a:buClr>
          <a:schemeClr val="tx1"/>
        </a:buClr>
        <a:buFont typeface="Arial" pitchFamily="34" charset="0"/>
        <a:buChar char="–"/>
        <a:defRPr sz="1200" kern="1200">
          <a:solidFill>
            <a:schemeClr val="tx1"/>
          </a:solidFill>
          <a:latin typeface="+mn-lt"/>
          <a:ea typeface="+mn-ea"/>
          <a:cs typeface="+mn-cs"/>
        </a:defRPr>
      </a:lvl4pPr>
      <a:lvl5pPr marL="1027113" indent="-112713" algn="l" defTabSz="914400" rtl="0" eaLnBrk="1" latinLnBrk="0" hangingPunct="1">
        <a:spcBef>
          <a:spcPts val="336"/>
        </a:spcBef>
        <a:spcAft>
          <a:spcPts val="336"/>
        </a:spcAft>
        <a:buClr>
          <a:schemeClr val="tx1"/>
        </a:buClr>
        <a:buFont typeface="Wingdings" pitchFamily="2" charset="2"/>
        <a:buChar char="§"/>
        <a:defRPr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aparapi.googlecode.com/"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hyperlink" Target="http://cr.openjdk.java.net/~briangoetz/lambda/lambda-state-3.html" TargetMode="Externa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hyperlink" Target="http://aparapi.googlecode.com/" TargetMode="Externa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www.top500.org/lists/2000/11" TargetMode="External"/><Relationship Id="rId2" Type="http://schemas.openxmlformats.org/officeDocument/2006/relationships/hyperlink" Target="http://www.top500.org/" TargetMode="External"/><Relationship Id="rId1" Type="http://schemas.openxmlformats.org/officeDocument/2006/relationships/slideLayout" Target="../slideLayouts/slideLayout5.xml"/><Relationship Id="rId5" Type="http://schemas.openxmlformats.org/officeDocument/2006/relationships/hyperlink" Target="http://www.amd.com/us/products/desktop/graphics/amd-radeon-hd-6000/hd-6990/Pages/amd-radeon-hd-6990-overview.aspx" TargetMode="External"/><Relationship Id="rId4" Type="http://schemas.openxmlformats.org/officeDocument/2006/relationships/hyperlink" Target="http://www.top500.org/lists/2002/11"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sz="quarter" idx="10"/>
          </p:nvPr>
        </p:nvSpPr>
        <p:spPr>
          <a:xfrm>
            <a:off x="2332052" y="3241664"/>
            <a:ext cx="4572000" cy="685800"/>
          </a:xfrm>
        </p:spPr>
        <p:txBody>
          <a:bodyPr/>
          <a:lstStyle/>
          <a:p>
            <a:r>
              <a:rPr lang="en-US" dirty="0" smtClean="0"/>
              <a:t>Gary Frost</a:t>
            </a:r>
          </a:p>
          <a:p>
            <a:r>
              <a:rPr lang="en-US" dirty="0" smtClean="0"/>
              <a:t>AMD </a:t>
            </a:r>
          </a:p>
          <a:p>
            <a:r>
              <a:rPr lang="en-US" dirty="0" smtClean="0"/>
              <a:t>Principal Member Of Technical Staff</a:t>
            </a:r>
          </a:p>
          <a:p>
            <a:r>
              <a:rPr lang="en-US" dirty="0" smtClean="0"/>
              <a:t>Applications and Developer Infrastructure</a:t>
            </a:r>
          </a:p>
        </p:txBody>
      </p:sp>
      <p:sp>
        <p:nvSpPr>
          <p:cNvPr id="10" name="Subtitle 9"/>
          <p:cNvSpPr>
            <a:spLocks noGrp="1"/>
          </p:cNvSpPr>
          <p:nvPr>
            <p:ph type="subTitle" idx="1"/>
          </p:nvPr>
        </p:nvSpPr>
        <p:spPr>
          <a:xfrm>
            <a:off x="2321780" y="1757238"/>
            <a:ext cx="6822217" cy="814511"/>
          </a:xfrm>
        </p:spPr>
        <p:txBody>
          <a:bodyPr/>
          <a:lstStyle/>
          <a:p>
            <a:r>
              <a:rPr lang="en-US" sz="1800" i="0" dirty="0" err="1"/>
              <a:t>Aparapi</a:t>
            </a:r>
            <a:r>
              <a:rPr lang="en-US" sz="1800" i="0" dirty="0"/>
              <a:t>: An Open Source tool for extending the </a:t>
            </a:r>
            <a:r>
              <a:rPr lang="en-US" sz="1800" i="0" dirty="0" smtClean="0"/>
              <a:t>Java™ </a:t>
            </a:r>
            <a:r>
              <a:rPr lang="en-US" sz="1800" i="0" dirty="0"/>
              <a:t>promise of ‘Write Once Run Anywhere’ to include the </a:t>
            </a:r>
            <a:r>
              <a:rPr lang="en-US" sz="1800" i="0" dirty="0" smtClean="0"/>
              <a:t>GPU</a:t>
            </a:r>
          </a:p>
          <a:p>
            <a:endParaRPr lang="en-US" sz="1800" i="0" dirty="0" smtClean="0"/>
          </a:p>
          <a:p>
            <a:r>
              <a:rPr lang="en-US" sz="1800" i="0" dirty="0" smtClean="0">
                <a:hlinkClick r:id="rId2"/>
              </a:rPr>
              <a:t>http://aparapi.googlecode.com</a:t>
            </a:r>
            <a:endParaRPr lang="en-US" sz="1800" i="0" dirty="0" smtClean="0"/>
          </a:p>
          <a:p>
            <a:endParaRPr lang="en-US" sz="1800" i="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1"/>
          <p:cNvSpPr>
            <a:spLocks noGrp="1" noChangeArrowheads="1"/>
          </p:cNvSpPr>
          <p:nvPr>
            <p:ph type="title" idx="4294967295"/>
          </p:nvPr>
        </p:nvSpPr>
        <p:spPr>
          <a:xfrm>
            <a:off x="312089" y="96764"/>
            <a:ext cx="8503920" cy="480060"/>
          </a:xfrm>
        </p:spPr>
        <p:txBody>
          <a:bodyPr anchor="ctr"/>
          <a:lstStyle/>
          <a:p>
            <a:pPr eaLnBrk="1" hangingPunct="1">
              <a:tabLst>
                <a:tab pos="538163" algn="l"/>
              </a:tabLst>
            </a:pPr>
            <a:r>
              <a:rPr lang="en-US" dirty="0" smtClean="0">
                <a:latin typeface="Arial Bold" pitchFamily="34" charset="0"/>
                <a:cs typeface="Arial Bold" pitchFamily="34" charset="0"/>
              </a:rPr>
              <a:t>From Java Source, to </a:t>
            </a:r>
            <a:r>
              <a:rPr lang="en-US" dirty="0" err="1" smtClean="0">
                <a:latin typeface="Arial Bold" pitchFamily="34" charset="0"/>
                <a:cs typeface="Arial Bold" pitchFamily="34" charset="0"/>
              </a:rPr>
              <a:t>ByteCODE</a:t>
            </a:r>
            <a:r>
              <a:rPr lang="en-US" dirty="0" smtClean="0">
                <a:latin typeface="Arial Bold" pitchFamily="34" charset="0"/>
                <a:cs typeface="Arial Bold" pitchFamily="34" charset="0"/>
              </a:rPr>
              <a:t>, to </a:t>
            </a:r>
            <a:r>
              <a:rPr lang="en-US" dirty="0" err="1" smtClean="0">
                <a:latin typeface="Arial Bold" pitchFamily="34" charset="0"/>
                <a:cs typeface="Arial Bold" pitchFamily="34" charset="0"/>
              </a:rPr>
              <a:t>OpenCL</a:t>
            </a:r>
            <a:endParaRPr dirty="0" smtClean="0">
              <a:latin typeface="Arial Bold" pitchFamily="34" charset="0"/>
              <a:cs typeface="Arial Bold" pitchFamily="34" charset="0"/>
            </a:endParaRPr>
          </a:p>
        </p:txBody>
      </p:sp>
      <p:sp>
        <p:nvSpPr>
          <p:cNvPr id="10246" name="Text Box 6"/>
          <p:cNvSpPr txBox="1">
            <a:spLocks noChangeArrowheads="1"/>
          </p:cNvSpPr>
          <p:nvPr/>
        </p:nvSpPr>
        <p:spPr bwMode="auto">
          <a:xfrm>
            <a:off x="262394" y="1294323"/>
            <a:ext cx="3609890" cy="1292662"/>
          </a:xfrm>
          <a:prstGeom prst="rect">
            <a:avLst/>
          </a:prstGeom>
          <a:noFill/>
          <a:ln>
            <a:noFill/>
          </a:ln>
          <a:effectLst>
            <a:outerShdw dist="53882" dir="2700000" algn="ctr" rotWithShape="0">
              <a:srgbClr val="000000">
                <a:alpha val="50000"/>
              </a:srgbClr>
            </a:outerShdw>
          </a:effectLst>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square" lIns="0" tIns="0" rIns="0" bIns="0">
            <a:spAutoFit/>
          </a:bodyPr>
          <a:lstStyle>
            <a:lvl1pPr defTabSz="912813" eaLnBrk="0" hangingPunct="0">
              <a:defRPr sz="2200">
                <a:solidFill>
                  <a:schemeClr val="tx1"/>
                </a:solidFill>
                <a:latin typeface="Verdana" pitchFamily="34" charset="0"/>
                <a:cs typeface="Arial" charset="0"/>
              </a:defRPr>
            </a:lvl1pPr>
            <a:lvl2pPr marL="742950" indent="-285750" defTabSz="912813" eaLnBrk="0" hangingPunct="0">
              <a:defRPr sz="2200">
                <a:solidFill>
                  <a:schemeClr val="tx1"/>
                </a:solidFill>
                <a:latin typeface="Verdana" pitchFamily="34" charset="0"/>
                <a:cs typeface="Arial" charset="0"/>
              </a:defRPr>
            </a:lvl2pPr>
            <a:lvl3pPr marL="1143000" indent="-228600" defTabSz="912813" eaLnBrk="0" hangingPunct="0">
              <a:defRPr sz="2200">
                <a:solidFill>
                  <a:schemeClr val="tx1"/>
                </a:solidFill>
                <a:latin typeface="Verdana" pitchFamily="34" charset="0"/>
                <a:cs typeface="Arial" charset="0"/>
              </a:defRPr>
            </a:lvl3pPr>
            <a:lvl4pPr marL="1600200" indent="-228600" defTabSz="912813" eaLnBrk="0" hangingPunct="0">
              <a:defRPr sz="2200">
                <a:solidFill>
                  <a:schemeClr val="tx1"/>
                </a:solidFill>
                <a:latin typeface="Verdana" pitchFamily="34" charset="0"/>
                <a:cs typeface="Arial" charset="0"/>
              </a:defRPr>
            </a:lvl4pPr>
            <a:lvl5pPr marL="2057400" indent="-228600" defTabSz="912813" eaLnBrk="0" hangingPunct="0">
              <a:defRPr sz="2200">
                <a:solidFill>
                  <a:schemeClr val="tx1"/>
                </a:solidFill>
                <a:latin typeface="Verdana" pitchFamily="34" charset="0"/>
                <a:cs typeface="Arial" charset="0"/>
              </a:defRPr>
            </a:lvl5pPr>
            <a:lvl6pPr marL="2514600" indent="-228600" algn="ctr" defTabSz="912813" eaLnBrk="0" fontAlgn="base" hangingPunct="0">
              <a:spcBef>
                <a:spcPct val="50000"/>
              </a:spcBef>
              <a:spcAft>
                <a:spcPct val="0"/>
              </a:spcAft>
              <a:defRPr sz="2200">
                <a:solidFill>
                  <a:schemeClr val="tx1"/>
                </a:solidFill>
                <a:latin typeface="Verdana" pitchFamily="34" charset="0"/>
                <a:cs typeface="Arial" charset="0"/>
              </a:defRPr>
            </a:lvl6pPr>
            <a:lvl7pPr marL="2971800" indent="-228600" algn="ctr" defTabSz="912813" eaLnBrk="0" fontAlgn="base" hangingPunct="0">
              <a:spcBef>
                <a:spcPct val="50000"/>
              </a:spcBef>
              <a:spcAft>
                <a:spcPct val="0"/>
              </a:spcAft>
              <a:defRPr sz="2200">
                <a:solidFill>
                  <a:schemeClr val="tx1"/>
                </a:solidFill>
                <a:latin typeface="Verdana" pitchFamily="34" charset="0"/>
                <a:cs typeface="Arial" charset="0"/>
              </a:defRPr>
            </a:lvl7pPr>
            <a:lvl8pPr marL="3429000" indent="-228600" algn="ctr" defTabSz="912813" eaLnBrk="0" fontAlgn="base" hangingPunct="0">
              <a:spcBef>
                <a:spcPct val="50000"/>
              </a:spcBef>
              <a:spcAft>
                <a:spcPct val="0"/>
              </a:spcAft>
              <a:defRPr sz="2200">
                <a:solidFill>
                  <a:schemeClr val="tx1"/>
                </a:solidFill>
                <a:latin typeface="Verdana" pitchFamily="34" charset="0"/>
                <a:cs typeface="Arial" charset="0"/>
              </a:defRPr>
            </a:lvl8pPr>
            <a:lvl9pPr marL="3886200" indent="-228600" algn="ctr" defTabSz="912813" eaLnBrk="0" fontAlgn="base" hangingPunct="0">
              <a:spcBef>
                <a:spcPct val="50000"/>
              </a:spcBef>
              <a:spcAft>
                <a:spcPct val="0"/>
              </a:spcAft>
              <a:defRPr sz="2200">
                <a:solidFill>
                  <a:schemeClr val="tx1"/>
                </a:solidFill>
                <a:latin typeface="Verdana" pitchFamily="34" charset="0"/>
                <a:cs typeface="Arial" charset="0"/>
              </a:defRPr>
            </a:lvl9pPr>
          </a:lstStyle>
          <a:p>
            <a:pPr eaLnBrk="1" hangingPunct="1">
              <a:spcBef>
                <a:spcPct val="0"/>
              </a:spcBef>
            </a:pPr>
            <a:r>
              <a:rPr lang="en-US" sz="1200" b="1" dirty="0">
                <a:solidFill>
                  <a:schemeClr val="accent6"/>
                </a:solidFill>
                <a:latin typeface="Courier New" pitchFamily="49" charset="0"/>
                <a:cs typeface="Courier New" pitchFamily="49" charset="0"/>
              </a:rPr>
              <a:t>public class Squarer </a:t>
            </a:r>
            <a:r>
              <a:rPr lang="en-US" sz="1200" b="1" dirty="0" smtClean="0">
                <a:solidFill>
                  <a:schemeClr val="accent6"/>
                </a:solidFill>
                <a:latin typeface="Courier New" pitchFamily="49" charset="0"/>
                <a:cs typeface="Courier New" pitchFamily="49" charset="0"/>
              </a:rPr>
              <a:t>extends Kernel</a:t>
            </a:r>
            <a:r>
              <a:rPr lang="en-US" sz="1200" b="1" dirty="0">
                <a:solidFill>
                  <a:schemeClr val="accent6"/>
                </a:solidFill>
                <a:latin typeface="Courier New" pitchFamily="49" charset="0"/>
                <a:cs typeface="Courier New" pitchFamily="49" charset="0"/>
              </a:rPr>
              <a:t>{</a:t>
            </a:r>
          </a:p>
          <a:p>
            <a:pPr eaLnBrk="1" hangingPunct="1">
              <a:spcBef>
                <a:spcPct val="0"/>
              </a:spcBef>
            </a:pPr>
            <a:r>
              <a:rPr lang="en-US" sz="1200" b="1" dirty="0">
                <a:solidFill>
                  <a:schemeClr val="accent6"/>
                </a:solidFill>
                <a:latin typeface="Courier New" pitchFamily="49" charset="0"/>
                <a:cs typeface="Courier New" pitchFamily="49" charset="0"/>
              </a:rPr>
              <a:t>   private </a:t>
            </a:r>
            <a:r>
              <a:rPr lang="en-US" sz="1200" b="1" dirty="0" err="1">
                <a:solidFill>
                  <a:schemeClr val="accent6"/>
                </a:solidFill>
                <a:latin typeface="Courier New" pitchFamily="49" charset="0"/>
                <a:cs typeface="Courier New" pitchFamily="49" charset="0"/>
              </a:rPr>
              <a:t>int</a:t>
            </a:r>
            <a:r>
              <a:rPr lang="en-US" sz="1200" b="1" dirty="0">
                <a:solidFill>
                  <a:schemeClr val="accent6"/>
                </a:solidFill>
                <a:latin typeface="Courier New" pitchFamily="49" charset="0"/>
                <a:cs typeface="Courier New" pitchFamily="49" charset="0"/>
              </a:rPr>
              <a:t>[] _in, _out;</a:t>
            </a:r>
          </a:p>
          <a:p>
            <a:pPr eaLnBrk="1" hangingPunct="1">
              <a:spcBef>
                <a:spcPct val="0"/>
              </a:spcBef>
            </a:pPr>
            <a:r>
              <a:rPr lang="en-US" sz="1200" b="1" dirty="0">
                <a:solidFill>
                  <a:schemeClr val="accent6"/>
                </a:solidFill>
                <a:latin typeface="Courier New" pitchFamily="49" charset="0"/>
                <a:cs typeface="Courier New" pitchFamily="49" charset="0"/>
              </a:rPr>
              <a:t>   @Override public void run(){</a:t>
            </a:r>
          </a:p>
          <a:p>
            <a:pPr eaLnBrk="1" hangingPunct="1">
              <a:spcBef>
                <a:spcPct val="0"/>
              </a:spcBef>
            </a:pPr>
            <a:r>
              <a:rPr lang="en-US" sz="1200" b="1" dirty="0">
                <a:solidFill>
                  <a:schemeClr val="accent6"/>
                </a:solidFill>
                <a:latin typeface="Courier New" pitchFamily="49" charset="0"/>
                <a:cs typeface="Courier New" pitchFamily="49" charset="0"/>
              </a:rPr>
              <a:t>      </a:t>
            </a:r>
            <a:r>
              <a:rPr lang="en-US" sz="1200" b="1" dirty="0" err="1">
                <a:solidFill>
                  <a:schemeClr val="accent3"/>
                </a:solidFill>
                <a:latin typeface="Courier New" pitchFamily="49" charset="0"/>
                <a:cs typeface="Courier New" pitchFamily="49" charset="0"/>
              </a:rPr>
              <a:t>int</a:t>
            </a:r>
            <a:r>
              <a:rPr lang="en-US" sz="1200" b="1" dirty="0">
                <a:solidFill>
                  <a:schemeClr val="accent3"/>
                </a:solidFill>
                <a:latin typeface="Courier New" pitchFamily="49" charset="0"/>
                <a:cs typeface="Courier New" pitchFamily="49" charset="0"/>
              </a:rPr>
              <a:t> </a:t>
            </a:r>
            <a:r>
              <a:rPr lang="en-US" sz="1200" b="1" dirty="0" err="1">
                <a:solidFill>
                  <a:schemeClr val="accent3"/>
                </a:solidFill>
                <a:latin typeface="Courier New" pitchFamily="49" charset="0"/>
                <a:cs typeface="Courier New" pitchFamily="49" charset="0"/>
              </a:rPr>
              <a:t>i</a:t>
            </a:r>
            <a:r>
              <a:rPr lang="en-US" sz="1200" b="1" dirty="0">
                <a:solidFill>
                  <a:schemeClr val="accent3"/>
                </a:solidFill>
                <a:latin typeface="Courier New" pitchFamily="49" charset="0"/>
                <a:cs typeface="Courier New" pitchFamily="49" charset="0"/>
              </a:rPr>
              <a:t> = </a:t>
            </a:r>
            <a:r>
              <a:rPr lang="en-US" sz="1200" b="1" dirty="0" err="1">
                <a:solidFill>
                  <a:schemeClr val="accent3"/>
                </a:solidFill>
                <a:latin typeface="Courier New" pitchFamily="49" charset="0"/>
                <a:cs typeface="Courier New" pitchFamily="49" charset="0"/>
              </a:rPr>
              <a:t>getGlobalId</a:t>
            </a:r>
            <a:r>
              <a:rPr lang="en-US" sz="1200" b="1" dirty="0">
                <a:solidFill>
                  <a:schemeClr val="accent3"/>
                </a:solidFill>
                <a:latin typeface="Courier New" pitchFamily="49" charset="0"/>
                <a:cs typeface="Courier New" pitchFamily="49" charset="0"/>
              </a:rPr>
              <a:t>(0);</a:t>
            </a:r>
          </a:p>
          <a:p>
            <a:pPr eaLnBrk="1" hangingPunct="1">
              <a:spcBef>
                <a:spcPct val="0"/>
              </a:spcBef>
            </a:pPr>
            <a:r>
              <a:rPr lang="en-US" sz="1200" b="1" dirty="0">
                <a:solidFill>
                  <a:schemeClr val="accent3"/>
                </a:solidFill>
                <a:latin typeface="Courier New" pitchFamily="49" charset="0"/>
                <a:cs typeface="Courier New" pitchFamily="49" charset="0"/>
              </a:rPr>
              <a:t>      _out[</a:t>
            </a:r>
            <a:r>
              <a:rPr lang="en-US" sz="1200" b="1" dirty="0" err="1">
                <a:solidFill>
                  <a:schemeClr val="accent3"/>
                </a:solidFill>
                <a:latin typeface="Courier New" pitchFamily="49" charset="0"/>
                <a:cs typeface="Courier New" pitchFamily="49" charset="0"/>
              </a:rPr>
              <a:t>i</a:t>
            </a:r>
            <a:r>
              <a:rPr lang="en-US" sz="1200" b="1" dirty="0">
                <a:solidFill>
                  <a:schemeClr val="accent3"/>
                </a:solidFill>
                <a:latin typeface="Courier New" pitchFamily="49" charset="0"/>
                <a:cs typeface="Courier New" pitchFamily="49" charset="0"/>
              </a:rPr>
              <a:t>] = _in[</a:t>
            </a:r>
            <a:r>
              <a:rPr lang="en-US" sz="1200" b="1" dirty="0" err="1">
                <a:solidFill>
                  <a:schemeClr val="accent3"/>
                </a:solidFill>
                <a:latin typeface="Courier New" pitchFamily="49" charset="0"/>
                <a:cs typeface="Courier New" pitchFamily="49" charset="0"/>
              </a:rPr>
              <a:t>i</a:t>
            </a:r>
            <a:r>
              <a:rPr lang="en-US" sz="1200" b="1" dirty="0" smtClean="0">
                <a:solidFill>
                  <a:schemeClr val="accent3"/>
                </a:solidFill>
                <a:latin typeface="Courier New" pitchFamily="49" charset="0"/>
                <a:cs typeface="Courier New" pitchFamily="49" charset="0"/>
              </a:rPr>
              <a:t>] * _</a:t>
            </a:r>
            <a:r>
              <a:rPr lang="en-US" sz="1200" b="1" dirty="0">
                <a:solidFill>
                  <a:schemeClr val="accent3"/>
                </a:solidFill>
                <a:latin typeface="Courier New" pitchFamily="49" charset="0"/>
                <a:cs typeface="Courier New" pitchFamily="49" charset="0"/>
              </a:rPr>
              <a:t>in[</a:t>
            </a:r>
            <a:r>
              <a:rPr lang="en-US" sz="1200" b="1" dirty="0" err="1">
                <a:solidFill>
                  <a:schemeClr val="accent3"/>
                </a:solidFill>
                <a:latin typeface="Courier New" pitchFamily="49" charset="0"/>
                <a:cs typeface="Courier New" pitchFamily="49" charset="0"/>
              </a:rPr>
              <a:t>i</a:t>
            </a:r>
            <a:r>
              <a:rPr lang="en-US" sz="1200" b="1" dirty="0">
                <a:solidFill>
                  <a:schemeClr val="accent3"/>
                </a:solidFill>
                <a:latin typeface="Courier New" pitchFamily="49" charset="0"/>
                <a:cs typeface="Courier New" pitchFamily="49" charset="0"/>
              </a:rPr>
              <a:t>];</a:t>
            </a:r>
          </a:p>
          <a:p>
            <a:pPr eaLnBrk="1" hangingPunct="1">
              <a:spcBef>
                <a:spcPct val="0"/>
              </a:spcBef>
            </a:pPr>
            <a:r>
              <a:rPr lang="en-US" sz="1200" b="1" dirty="0">
                <a:solidFill>
                  <a:schemeClr val="accent6"/>
                </a:solidFill>
                <a:latin typeface="Courier New" pitchFamily="49" charset="0"/>
                <a:cs typeface="Courier New" pitchFamily="49" charset="0"/>
              </a:rPr>
              <a:t>   } </a:t>
            </a:r>
          </a:p>
          <a:p>
            <a:pPr eaLnBrk="1" hangingPunct="1">
              <a:spcBef>
                <a:spcPct val="0"/>
              </a:spcBef>
            </a:pPr>
            <a:r>
              <a:rPr lang="en-US" sz="1200" b="1" dirty="0">
                <a:solidFill>
                  <a:schemeClr val="accent6"/>
                </a:solidFill>
                <a:latin typeface="Courier New" pitchFamily="49" charset="0"/>
                <a:cs typeface="Courier New" pitchFamily="49" charset="0"/>
              </a:rPr>
              <a:t>}</a:t>
            </a:r>
            <a:r>
              <a:rPr lang="en-US" sz="1200" b="1" dirty="0" smtClean="0">
                <a:solidFill>
                  <a:schemeClr val="bg2"/>
                </a:solidFill>
                <a:latin typeface="Courier New" pitchFamily="49" charset="0"/>
                <a:cs typeface="Courier New" pitchFamily="49" charset="0"/>
              </a:rPr>
              <a:t>  </a:t>
            </a:r>
            <a:endParaRPr lang="en-US" sz="1200" b="1" dirty="0">
              <a:solidFill>
                <a:schemeClr val="bg2"/>
              </a:solidFill>
              <a:latin typeface="Courier New" pitchFamily="49" charset="0"/>
              <a:cs typeface="Courier New" pitchFamily="49" charset="0"/>
            </a:endParaRPr>
          </a:p>
        </p:txBody>
      </p:sp>
      <p:grpSp>
        <p:nvGrpSpPr>
          <p:cNvPr id="2" name="Group 1"/>
          <p:cNvGrpSpPr/>
          <p:nvPr/>
        </p:nvGrpSpPr>
        <p:grpSpPr>
          <a:xfrm>
            <a:off x="362607" y="659958"/>
            <a:ext cx="4726227" cy="496694"/>
            <a:chOff x="4322358" y="389614"/>
            <a:chExt cx="3764936" cy="496694"/>
          </a:xfrm>
        </p:grpSpPr>
        <p:sp>
          <p:nvSpPr>
            <p:cNvPr id="7" name="Notched Right Arrow 6"/>
            <p:cNvSpPr/>
            <p:nvPr/>
          </p:nvSpPr>
          <p:spPr bwMode="auto">
            <a:xfrm>
              <a:off x="4322358" y="389614"/>
              <a:ext cx="3199576" cy="496694"/>
            </a:xfrm>
            <a:prstGeom prst="notchedRightArrow">
              <a:avLst/>
            </a:prstGeom>
            <a:solidFill>
              <a:schemeClr val="bg2"/>
            </a:solidFill>
            <a:ln w="25400" algn="ctr">
              <a:noFill/>
              <a:round/>
              <a:headEnd/>
              <a:tailEnd/>
            </a:ln>
            <a:effectLst>
              <a:outerShdw blurRad="50800" dist="38100" dir="5400000" algn="t" rotWithShape="0">
                <a:prstClr val="black">
                  <a:alpha val="40000"/>
                </a:prstClr>
              </a:outerShdw>
            </a:effectLst>
          </p:spPr>
          <p:txBody>
            <a:bodyPr lIns="228600" tIns="45714" rIns="228600" bIns="45714" rtlCol="0" anchor="ctr"/>
            <a:lstStyle/>
            <a:p>
              <a:pPr marL="1588" indent="-1588" algn="ctr" defTabSz="913183"/>
              <a:endParaRPr lang="en-US" b="1" dirty="0" smtClean="0">
                <a:solidFill>
                  <a:prstClr val="white"/>
                </a:solidFill>
                <a:cs typeface="Arial" charset="0"/>
              </a:endParaRPr>
            </a:p>
          </p:txBody>
        </p:sp>
        <p:sp>
          <p:nvSpPr>
            <p:cNvPr id="8" name="TextBox 7"/>
            <p:cNvSpPr txBox="1"/>
            <p:nvPr/>
          </p:nvSpPr>
          <p:spPr>
            <a:xfrm flipH="1">
              <a:off x="4762829" y="475739"/>
              <a:ext cx="3324465" cy="307777"/>
            </a:xfrm>
            <a:prstGeom prst="rect">
              <a:avLst/>
            </a:prstGeom>
            <a:noFill/>
          </p:spPr>
          <p:txBody>
            <a:bodyPr wrap="square" rtlCol="0">
              <a:spAutoFit/>
            </a:bodyPr>
            <a:lstStyle/>
            <a:p>
              <a:r>
                <a:rPr lang="en-US" sz="1400" b="1" dirty="0" err="1" smtClean="0">
                  <a:latin typeface="Courier New" pitchFamily="49" charset="0"/>
                  <a:cs typeface="Courier New" pitchFamily="49" charset="0"/>
                </a:rPr>
                <a:t>javac</a:t>
              </a:r>
              <a:r>
                <a:rPr lang="en-US" sz="1400" b="1" dirty="0" smtClean="0">
                  <a:latin typeface="Courier New" pitchFamily="49" charset="0"/>
                  <a:cs typeface="Courier New" pitchFamily="49" charset="0"/>
                </a:rPr>
                <a:t> </a:t>
              </a:r>
              <a:r>
                <a:rPr lang="en-US" sz="1400" b="1" dirty="0" smtClean="0">
                  <a:latin typeface="Courier New" pitchFamily="49" charset="0"/>
                  <a:cs typeface="Courier New" pitchFamily="49" charset="0"/>
                </a:rPr>
                <a:t>–g Squarer.java</a:t>
              </a:r>
              <a:endParaRPr lang="en-US" sz="1400" b="1" dirty="0" smtClean="0">
                <a:latin typeface="Courier New" pitchFamily="49" charset="0"/>
                <a:cs typeface="Courier New" pitchFamily="49" charset="0"/>
              </a:endParaRPr>
            </a:p>
          </p:txBody>
        </p:sp>
      </p:grpSp>
      <p:sp>
        <p:nvSpPr>
          <p:cNvPr id="9" name="Rectangle 2"/>
          <p:cNvSpPr txBox="1">
            <a:spLocks noChangeArrowheads="1"/>
          </p:cNvSpPr>
          <p:nvPr/>
        </p:nvSpPr>
        <p:spPr>
          <a:xfrm>
            <a:off x="3562739" y="1288235"/>
            <a:ext cx="1764636" cy="2957761"/>
          </a:xfrm>
          <a:prstGeom prst="rect">
            <a:avLst/>
          </a:prstGeom>
        </p:spPr>
        <p:txBody>
          <a:bodyPr vert="horz" wrap="none" lIns="0" tIns="0" rIns="0" bIns="0" rtlCol="0">
            <a:noAutofit/>
          </a:bodyPr>
          <a:lstStyle>
            <a:lvl1pPr marL="112713" indent="-112713" algn="l" defTabSz="914400" rtl="0" eaLnBrk="1" latinLnBrk="0" hangingPunct="1">
              <a:spcBef>
                <a:spcPts val="336"/>
              </a:spcBef>
              <a:spcAft>
                <a:spcPts val="336"/>
              </a:spcAft>
              <a:buClr>
                <a:schemeClr val="accent1"/>
              </a:buClr>
              <a:buFont typeface="Wingdings" pitchFamily="2" charset="2"/>
              <a:buChar char="§"/>
              <a:defRPr sz="1400" kern="1200">
                <a:solidFill>
                  <a:schemeClr val="tx1"/>
                </a:solidFill>
                <a:latin typeface="+mn-lt"/>
                <a:ea typeface="+mn-ea"/>
                <a:cs typeface="+mn-cs"/>
              </a:defRPr>
            </a:lvl1pPr>
            <a:lvl2pPr marL="400050" indent="-169863" algn="l" defTabSz="914400" rtl="0" eaLnBrk="1" latinLnBrk="0" hangingPunct="1">
              <a:spcBef>
                <a:spcPts val="336"/>
              </a:spcBef>
              <a:spcAft>
                <a:spcPts val="336"/>
              </a:spcAft>
              <a:buClr>
                <a:schemeClr val="tx1"/>
              </a:buClr>
              <a:buFont typeface="Arial" pitchFamily="34" charset="0"/>
              <a:buChar char="–"/>
              <a:defRPr sz="1400" kern="1200">
                <a:solidFill>
                  <a:schemeClr val="tx1"/>
                </a:solidFill>
                <a:latin typeface="+mn-lt"/>
                <a:ea typeface="+mn-ea"/>
                <a:cs typeface="+mn-cs"/>
              </a:defRPr>
            </a:lvl2pPr>
            <a:lvl3pPr marL="574675" indent="-109538" algn="l" defTabSz="914400" rtl="0" eaLnBrk="1" latinLnBrk="0" hangingPunct="1">
              <a:spcBef>
                <a:spcPts val="336"/>
              </a:spcBef>
              <a:spcAft>
                <a:spcPts val="336"/>
              </a:spcAft>
              <a:buClr>
                <a:schemeClr val="tx1"/>
              </a:buClr>
              <a:buFont typeface="Wingdings" pitchFamily="2" charset="2"/>
              <a:buChar char="§"/>
              <a:defRPr sz="1200" kern="1200">
                <a:solidFill>
                  <a:schemeClr val="tx1"/>
                </a:solidFill>
                <a:latin typeface="+mn-lt"/>
                <a:ea typeface="+mn-ea"/>
                <a:cs typeface="+mn-cs"/>
              </a:defRPr>
            </a:lvl3pPr>
            <a:lvl4pPr marL="854075" indent="-165100" algn="l" defTabSz="914400" rtl="0" eaLnBrk="1" latinLnBrk="0" hangingPunct="1">
              <a:spcBef>
                <a:spcPts val="336"/>
              </a:spcBef>
              <a:spcAft>
                <a:spcPts val="336"/>
              </a:spcAft>
              <a:buClr>
                <a:schemeClr val="tx1"/>
              </a:buClr>
              <a:buFont typeface="Arial" pitchFamily="34" charset="0"/>
              <a:buChar char="–"/>
              <a:defRPr sz="1200" kern="1200">
                <a:solidFill>
                  <a:schemeClr val="tx1"/>
                </a:solidFill>
                <a:latin typeface="+mn-lt"/>
                <a:ea typeface="+mn-ea"/>
                <a:cs typeface="+mn-cs"/>
              </a:defRPr>
            </a:lvl4pPr>
            <a:lvl5pPr marL="1027113" indent="-112713" algn="l" defTabSz="914400" rtl="0" eaLnBrk="1" latinLnBrk="0" hangingPunct="1">
              <a:spcBef>
                <a:spcPts val="336"/>
              </a:spcBef>
              <a:spcAft>
                <a:spcPts val="336"/>
              </a:spcAft>
              <a:buClr>
                <a:schemeClr val="tx1"/>
              </a:buClr>
              <a:buFont typeface="Wingdings" pitchFamily="2" charset="2"/>
              <a:buChar char="§"/>
              <a:defRPr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defTabSz="912813">
              <a:lnSpc>
                <a:spcPct val="40000"/>
              </a:lnSpc>
              <a:buFont typeface="Wingdings" pitchFamily="2" charset="2"/>
              <a:buNone/>
              <a:tabLst>
                <a:tab pos="868363" algn="l"/>
              </a:tabLst>
            </a:pPr>
            <a:r>
              <a:rPr lang="en-US" dirty="0" smtClean="0"/>
              <a:t>   0: aload_0          </a:t>
            </a:r>
          </a:p>
          <a:p>
            <a:pPr marL="342900" indent="-342900" defTabSz="912813">
              <a:lnSpc>
                <a:spcPct val="40000"/>
              </a:lnSpc>
              <a:buFont typeface="Wingdings" pitchFamily="2" charset="2"/>
              <a:buNone/>
              <a:tabLst>
                <a:tab pos="868363" algn="l"/>
              </a:tabLst>
            </a:pPr>
            <a:r>
              <a:rPr lang="en-US" dirty="0" smtClean="0"/>
              <a:t>   1: iconst_0           </a:t>
            </a:r>
          </a:p>
          <a:p>
            <a:pPr marL="342900" indent="-342900" defTabSz="912813">
              <a:lnSpc>
                <a:spcPct val="40000"/>
              </a:lnSpc>
              <a:buFont typeface="Wingdings" pitchFamily="2" charset="2"/>
              <a:buNone/>
              <a:tabLst>
                <a:tab pos="868363" algn="l"/>
              </a:tabLst>
            </a:pPr>
            <a:r>
              <a:rPr lang="en-US" dirty="0" smtClean="0"/>
              <a:t>   2: </a:t>
            </a:r>
            <a:r>
              <a:rPr lang="en-US" dirty="0" err="1" smtClean="0"/>
              <a:t>invokevirtual</a:t>
            </a:r>
            <a:r>
              <a:rPr lang="en-US" dirty="0" smtClean="0"/>
              <a:t> #2</a:t>
            </a:r>
          </a:p>
          <a:p>
            <a:pPr marL="342900" indent="-342900" defTabSz="912813">
              <a:lnSpc>
                <a:spcPct val="40000"/>
              </a:lnSpc>
              <a:buFont typeface="Wingdings" pitchFamily="2" charset="2"/>
              <a:buNone/>
              <a:tabLst>
                <a:tab pos="868363" algn="l"/>
              </a:tabLst>
            </a:pPr>
            <a:r>
              <a:rPr lang="en-US" dirty="0" smtClean="0"/>
              <a:t>   5: istore_1            </a:t>
            </a:r>
          </a:p>
          <a:p>
            <a:pPr marL="342900" indent="-342900" defTabSz="912813">
              <a:lnSpc>
                <a:spcPct val="40000"/>
              </a:lnSpc>
              <a:buFont typeface="Wingdings" pitchFamily="2" charset="2"/>
              <a:buNone/>
              <a:tabLst>
                <a:tab pos="868363" algn="l"/>
              </a:tabLst>
            </a:pPr>
            <a:r>
              <a:rPr lang="en-US" dirty="0" smtClean="0"/>
              <a:t>   6: aload_0            </a:t>
            </a:r>
          </a:p>
          <a:p>
            <a:pPr marL="342900" indent="-342900" defTabSz="912813">
              <a:lnSpc>
                <a:spcPct val="40000"/>
              </a:lnSpc>
              <a:buFont typeface="Wingdings" pitchFamily="2" charset="2"/>
              <a:buNone/>
              <a:tabLst>
                <a:tab pos="868363" algn="l"/>
              </a:tabLst>
            </a:pPr>
            <a:r>
              <a:rPr lang="en-US" dirty="0" smtClean="0"/>
              <a:t>   7: </a:t>
            </a:r>
            <a:r>
              <a:rPr lang="en-US" dirty="0" err="1" smtClean="0"/>
              <a:t>getfield</a:t>
            </a:r>
            <a:r>
              <a:rPr lang="en-US" dirty="0" smtClean="0"/>
              <a:t>         #3</a:t>
            </a:r>
          </a:p>
          <a:p>
            <a:pPr marL="342900" indent="-342900" defTabSz="912813">
              <a:lnSpc>
                <a:spcPct val="40000"/>
              </a:lnSpc>
              <a:buFont typeface="Wingdings" pitchFamily="2" charset="2"/>
              <a:buNone/>
              <a:tabLst>
                <a:tab pos="868363" algn="l"/>
              </a:tabLst>
            </a:pPr>
            <a:r>
              <a:rPr lang="en-US" dirty="0" smtClean="0"/>
              <a:t>  10: iload_1           </a:t>
            </a:r>
          </a:p>
          <a:p>
            <a:pPr marL="342900" indent="-342900" defTabSz="912813">
              <a:lnSpc>
                <a:spcPct val="40000"/>
              </a:lnSpc>
              <a:buFont typeface="Wingdings" pitchFamily="2" charset="2"/>
              <a:buNone/>
              <a:tabLst>
                <a:tab pos="868363" algn="l"/>
              </a:tabLst>
            </a:pPr>
            <a:r>
              <a:rPr lang="en-US" dirty="0" smtClean="0"/>
              <a:t>  11: aload_0           </a:t>
            </a:r>
          </a:p>
          <a:p>
            <a:pPr marL="342900" indent="-342900" defTabSz="912813">
              <a:lnSpc>
                <a:spcPct val="40000"/>
              </a:lnSpc>
              <a:buFont typeface="Wingdings" pitchFamily="2" charset="2"/>
              <a:buNone/>
              <a:tabLst>
                <a:tab pos="868363" algn="l"/>
              </a:tabLst>
            </a:pPr>
            <a:r>
              <a:rPr lang="en-US" dirty="0" smtClean="0"/>
              <a:t>  12: </a:t>
            </a:r>
            <a:r>
              <a:rPr lang="en-US" dirty="0" err="1" smtClean="0"/>
              <a:t>getfield</a:t>
            </a:r>
            <a:r>
              <a:rPr lang="en-US" dirty="0" smtClean="0"/>
              <a:t>        #4</a:t>
            </a:r>
          </a:p>
          <a:p>
            <a:pPr marL="342900" indent="-342900" defTabSz="912813">
              <a:lnSpc>
                <a:spcPct val="40000"/>
              </a:lnSpc>
              <a:buFont typeface="Wingdings" pitchFamily="2" charset="2"/>
              <a:buNone/>
              <a:tabLst>
                <a:tab pos="868363" algn="l"/>
              </a:tabLst>
            </a:pPr>
            <a:r>
              <a:rPr lang="en-US" dirty="0" smtClean="0"/>
              <a:t>  15: iload_1           </a:t>
            </a:r>
          </a:p>
          <a:p>
            <a:pPr marL="342900" indent="-342900" defTabSz="912813">
              <a:lnSpc>
                <a:spcPct val="40000"/>
              </a:lnSpc>
              <a:buFont typeface="Wingdings" pitchFamily="2" charset="2"/>
              <a:buNone/>
              <a:tabLst>
                <a:tab pos="868363" algn="l"/>
              </a:tabLst>
            </a:pPr>
            <a:r>
              <a:rPr lang="en-US" dirty="0" smtClean="0"/>
              <a:t>  16: </a:t>
            </a:r>
            <a:r>
              <a:rPr lang="en-US" dirty="0" err="1" smtClean="0"/>
              <a:t>iaload</a:t>
            </a:r>
            <a:r>
              <a:rPr lang="en-US" dirty="0" smtClean="0"/>
              <a:t>             </a:t>
            </a:r>
          </a:p>
          <a:p>
            <a:pPr marL="342900" indent="-342900" defTabSz="912813">
              <a:lnSpc>
                <a:spcPct val="40000"/>
              </a:lnSpc>
              <a:buFont typeface="Wingdings" pitchFamily="2" charset="2"/>
              <a:buNone/>
              <a:tabLst>
                <a:tab pos="868363" algn="l"/>
              </a:tabLst>
            </a:pPr>
            <a:r>
              <a:rPr lang="en-US" dirty="0" smtClean="0"/>
              <a:t>  17: aload_0          </a:t>
            </a:r>
          </a:p>
          <a:p>
            <a:pPr marL="342900" indent="-342900" defTabSz="912813">
              <a:lnSpc>
                <a:spcPct val="40000"/>
              </a:lnSpc>
              <a:buFont typeface="Wingdings" pitchFamily="2" charset="2"/>
              <a:buNone/>
              <a:tabLst>
                <a:tab pos="868363" algn="l"/>
              </a:tabLst>
            </a:pPr>
            <a:r>
              <a:rPr lang="en-US" dirty="0" smtClean="0"/>
              <a:t>  18: </a:t>
            </a:r>
            <a:r>
              <a:rPr lang="en-US" dirty="0" err="1" smtClean="0"/>
              <a:t>getfield</a:t>
            </a:r>
            <a:r>
              <a:rPr lang="en-US" dirty="0" smtClean="0"/>
              <a:t>        #4</a:t>
            </a:r>
          </a:p>
          <a:p>
            <a:pPr marL="342900" indent="-342900" defTabSz="912813">
              <a:lnSpc>
                <a:spcPct val="40000"/>
              </a:lnSpc>
              <a:buFont typeface="Wingdings" pitchFamily="2" charset="2"/>
              <a:buNone/>
              <a:tabLst>
                <a:tab pos="868363" algn="l"/>
              </a:tabLst>
            </a:pPr>
            <a:r>
              <a:rPr lang="en-US" dirty="0" smtClean="0"/>
              <a:t>  21: iload_1             </a:t>
            </a:r>
          </a:p>
          <a:p>
            <a:pPr marL="342900" indent="-342900" defTabSz="912813">
              <a:lnSpc>
                <a:spcPct val="40000"/>
              </a:lnSpc>
              <a:buFont typeface="Wingdings" pitchFamily="2" charset="2"/>
              <a:buNone/>
              <a:tabLst>
                <a:tab pos="868363" algn="l"/>
              </a:tabLst>
            </a:pPr>
            <a:r>
              <a:rPr lang="en-US" dirty="0" smtClean="0"/>
              <a:t>  22: </a:t>
            </a:r>
            <a:r>
              <a:rPr lang="en-US" dirty="0" err="1" smtClean="0"/>
              <a:t>iaload</a:t>
            </a:r>
            <a:r>
              <a:rPr lang="en-US" dirty="0" smtClean="0"/>
              <a:t>              </a:t>
            </a:r>
          </a:p>
          <a:p>
            <a:pPr marL="342900" indent="-342900" defTabSz="912813">
              <a:lnSpc>
                <a:spcPct val="40000"/>
              </a:lnSpc>
              <a:buFont typeface="Wingdings" pitchFamily="2" charset="2"/>
              <a:buNone/>
              <a:tabLst>
                <a:tab pos="868363" algn="l"/>
              </a:tabLst>
            </a:pPr>
            <a:r>
              <a:rPr lang="en-US" dirty="0" smtClean="0"/>
              <a:t>  23: </a:t>
            </a:r>
            <a:r>
              <a:rPr lang="en-US" dirty="0" err="1" smtClean="0"/>
              <a:t>imul</a:t>
            </a:r>
            <a:endParaRPr lang="en-US" dirty="0" smtClean="0"/>
          </a:p>
          <a:p>
            <a:pPr marL="342900" indent="-342900" defTabSz="912813">
              <a:lnSpc>
                <a:spcPct val="40000"/>
              </a:lnSpc>
              <a:buFont typeface="Wingdings" pitchFamily="2" charset="2"/>
              <a:buNone/>
              <a:tabLst>
                <a:tab pos="868363" algn="l"/>
              </a:tabLst>
            </a:pPr>
            <a:r>
              <a:rPr lang="en-US" dirty="0" smtClean="0"/>
              <a:t>  24: </a:t>
            </a:r>
            <a:r>
              <a:rPr lang="en-US" dirty="0" err="1" smtClean="0"/>
              <a:t>iastore</a:t>
            </a:r>
            <a:endParaRPr lang="en-US" dirty="0" smtClean="0"/>
          </a:p>
          <a:p>
            <a:pPr marL="342900" indent="-342900" defTabSz="912813">
              <a:lnSpc>
                <a:spcPct val="40000"/>
              </a:lnSpc>
              <a:buFont typeface="Wingdings" pitchFamily="2" charset="2"/>
              <a:buNone/>
              <a:tabLst>
                <a:tab pos="868363" algn="l"/>
              </a:tabLst>
            </a:pPr>
            <a:r>
              <a:rPr lang="en-US" dirty="0" smtClean="0"/>
              <a:t>  25: return</a:t>
            </a:r>
          </a:p>
        </p:txBody>
      </p:sp>
      <p:sp>
        <p:nvSpPr>
          <p:cNvPr id="10" name="Text Box 6"/>
          <p:cNvSpPr txBox="1">
            <a:spLocks noChangeArrowheads="1"/>
          </p:cNvSpPr>
          <p:nvPr/>
        </p:nvSpPr>
        <p:spPr bwMode="auto">
          <a:xfrm>
            <a:off x="5432067" y="1216137"/>
            <a:ext cx="3441589" cy="3139321"/>
          </a:xfrm>
          <a:prstGeom prst="rect">
            <a:avLst/>
          </a:prstGeom>
          <a:noFill/>
          <a:ln>
            <a:noFill/>
          </a:ln>
          <a:effectLst>
            <a:outerShdw dist="53882" dir="2700000" algn="ctr" rotWithShape="0">
              <a:srgbClr val="000000">
                <a:alpha val="50000"/>
              </a:srgbClr>
            </a:outerShdw>
          </a:effectLst>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square" lIns="0" tIns="0" rIns="0" bIns="0">
            <a:spAutoFit/>
          </a:bodyPr>
          <a:lstStyle>
            <a:lvl1pPr defTabSz="912813" eaLnBrk="0" hangingPunct="0">
              <a:defRPr sz="2200">
                <a:solidFill>
                  <a:schemeClr val="tx1"/>
                </a:solidFill>
                <a:latin typeface="Verdana" pitchFamily="34" charset="0"/>
                <a:cs typeface="Arial" charset="0"/>
              </a:defRPr>
            </a:lvl1pPr>
            <a:lvl2pPr marL="742950" indent="-285750" defTabSz="912813" eaLnBrk="0" hangingPunct="0">
              <a:defRPr sz="2200">
                <a:solidFill>
                  <a:schemeClr val="tx1"/>
                </a:solidFill>
                <a:latin typeface="Verdana" pitchFamily="34" charset="0"/>
                <a:cs typeface="Arial" charset="0"/>
              </a:defRPr>
            </a:lvl2pPr>
            <a:lvl3pPr marL="1143000" indent="-228600" defTabSz="912813" eaLnBrk="0" hangingPunct="0">
              <a:defRPr sz="2200">
                <a:solidFill>
                  <a:schemeClr val="tx1"/>
                </a:solidFill>
                <a:latin typeface="Verdana" pitchFamily="34" charset="0"/>
                <a:cs typeface="Arial" charset="0"/>
              </a:defRPr>
            </a:lvl3pPr>
            <a:lvl4pPr marL="1600200" indent="-228600" defTabSz="912813" eaLnBrk="0" hangingPunct="0">
              <a:defRPr sz="2200">
                <a:solidFill>
                  <a:schemeClr val="tx1"/>
                </a:solidFill>
                <a:latin typeface="Verdana" pitchFamily="34" charset="0"/>
                <a:cs typeface="Arial" charset="0"/>
              </a:defRPr>
            </a:lvl4pPr>
            <a:lvl5pPr marL="2057400" indent="-228600" defTabSz="912813" eaLnBrk="0" hangingPunct="0">
              <a:defRPr sz="2200">
                <a:solidFill>
                  <a:schemeClr val="tx1"/>
                </a:solidFill>
                <a:latin typeface="Verdana" pitchFamily="34" charset="0"/>
                <a:cs typeface="Arial" charset="0"/>
              </a:defRPr>
            </a:lvl5pPr>
            <a:lvl6pPr marL="2514600" indent="-228600" algn="ctr" defTabSz="912813" eaLnBrk="0" fontAlgn="base" hangingPunct="0">
              <a:spcBef>
                <a:spcPct val="50000"/>
              </a:spcBef>
              <a:spcAft>
                <a:spcPct val="0"/>
              </a:spcAft>
              <a:defRPr sz="2200">
                <a:solidFill>
                  <a:schemeClr val="tx1"/>
                </a:solidFill>
                <a:latin typeface="Verdana" pitchFamily="34" charset="0"/>
                <a:cs typeface="Arial" charset="0"/>
              </a:defRPr>
            </a:lvl6pPr>
            <a:lvl7pPr marL="2971800" indent="-228600" algn="ctr" defTabSz="912813" eaLnBrk="0" fontAlgn="base" hangingPunct="0">
              <a:spcBef>
                <a:spcPct val="50000"/>
              </a:spcBef>
              <a:spcAft>
                <a:spcPct val="0"/>
              </a:spcAft>
              <a:defRPr sz="2200">
                <a:solidFill>
                  <a:schemeClr val="tx1"/>
                </a:solidFill>
                <a:latin typeface="Verdana" pitchFamily="34" charset="0"/>
                <a:cs typeface="Arial" charset="0"/>
              </a:defRPr>
            </a:lvl7pPr>
            <a:lvl8pPr marL="3429000" indent="-228600" algn="ctr" defTabSz="912813" eaLnBrk="0" fontAlgn="base" hangingPunct="0">
              <a:spcBef>
                <a:spcPct val="50000"/>
              </a:spcBef>
              <a:spcAft>
                <a:spcPct val="0"/>
              </a:spcAft>
              <a:defRPr sz="2200">
                <a:solidFill>
                  <a:schemeClr val="tx1"/>
                </a:solidFill>
                <a:latin typeface="Verdana" pitchFamily="34" charset="0"/>
                <a:cs typeface="Arial" charset="0"/>
              </a:defRPr>
            </a:lvl8pPr>
            <a:lvl9pPr marL="3886200" indent="-228600" algn="ctr" defTabSz="912813" eaLnBrk="0" fontAlgn="base" hangingPunct="0">
              <a:spcBef>
                <a:spcPct val="50000"/>
              </a:spcBef>
              <a:spcAft>
                <a:spcPct val="0"/>
              </a:spcAft>
              <a:defRPr sz="2200">
                <a:solidFill>
                  <a:schemeClr val="tx1"/>
                </a:solidFill>
                <a:latin typeface="Verdana" pitchFamily="34" charset="0"/>
                <a:cs typeface="Arial" charset="0"/>
              </a:defRPr>
            </a:lvl9pPr>
          </a:lstStyle>
          <a:p>
            <a:pPr eaLnBrk="1" hangingPunct="1">
              <a:spcBef>
                <a:spcPct val="0"/>
              </a:spcBef>
            </a:pPr>
            <a:r>
              <a:rPr lang="en-US" sz="1200" b="1" dirty="0" err="1">
                <a:latin typeface="Courier New" pitchFamily="49" charset="0"/>
                <a:cs typeface="Courier New" pitchFamily="49" charset="0"/>
              </a:rPr>
              <a:t>typedef</a:t>
            </a:r>
            <a:r>
              <a:rPr lang="en-US" sz="1200" b="1" dirty="0">
                <a:latin typeface="Courier New" pitchFamily="49" charset="0"/>
                <a:cs typeface="Courier New" pitchFamily="49" charset="0"/>
              </a:rPr>
              <a:t> </a:t>
            </a:r>
            <a:r>
              <a:rPr lang="en-US" sz="1200" b="1" dirty="0" err="1">
                <a:latin typeface="Courier New" pitchFamily="49" charset="0"/>
                <a:cs typeface="Courier New" pitchFamily="49" charset="0"/>
              </a:rPr>
              <a:t>struct</a:t>
            </a:r>
            <a:r>
              <a:rPr lang="en-US" sz="1200" b="1" dirty="0">
                <a:latin typeface="Courier New" pitchFamily="49" charset="0"/>
                <a:cs typeface="Courier New" pitchFamily="49" charset="0"/>
              </a:rPr>
              <a:t> </a:t>
            </a:r>
            <a:r>
              <a:rPr lang="en-US" sz="1200" b="1" dirty="0" err="1">
                <a:latin typeface="Courier New" pitchFamily="49" charset="0"/>
                <a:cs typeface="Courier New" pitchFamily="49" charset="0"/>
              </a:rPr>
              <a:t>This_s</a:t>
            </a:r>
            <a:r>
              <a:rPr lang="en-US" sz="1200" b="1" dirty="0">
                <a:latin typeface="Courier New" pitchFamily="49" charset="0"/>
                <a:cs typeface="Courier New" pitchFamily="49" charset="0"/>
              </a:rPr>
              <a:t>{</a:t>
            </a:r>
          </a:p>
          <a:p>
            <a:pPr eaLnBrk="1" hangingPunct="1">
              <a:spcBef>
                <a:spcPct val="0"/>
              </a:spcBef>
            </a:pPr>
            <a:r>
              <a:rPr lang="en-US" sz="1200" b="1" dirty="0">
                <a:latin typeface="Courier New" pitchFamily="49" charset="0"/>
                <a:cs typeface="Courier New" pitchFamily="49" charset="0"/>
              </a:rPr>
              <a:t>   __global </a:t>
            </a:r>
            <a:r>
              <a:rPr lang="en-US" sz="1200" b="1" dirty="0" err="1">
                <a:latin typeface="Courier New" pitchFamily="49" charset="0"/>
                <a:cs typeface="Courier New" pitchFamily="49" charset="0"/>
              </a:rPr>
              <a:t>int</a:t>
            </a:r>
            <a:r>
              <a:rPr lang="en-US" sz="1200" b="1" dirty="0">
                <a:latin typeface="Courier New" pitchFamily="49" charset="0"/>
                <a:cs typeface="Courier New" pitchFamily="49" charset="0"/>
              </a:rPr>
              <a:t> *_out;</a:t>
            </a:r>
          </a:p>
          <a:p>
            <a:pPr eaLnBrk="1" hangingPunct="1">
              <a:spcBef>
                <a:spcPct val="0"/>
              </a:spcBef>
            </a:pPr>
            <a:r>
              <a:rPr lang="en-US" sz="1200" b="1" dirty="0">
                <a:latin typeface="Courier New" pitchFamily="49" charset="0"/>
                <a:cs typeface="Courier New" pitchFamily="49" charset="0"/>
              </a:rPr>
              <a:t>   __global </a:t>
            </a:r>
            <a:r>
              <a:rPr lang="en-US" sz="1200" b="1" dirty="0" err="1">
                <a:latin typeface="Courier New" pitchFamily="49" charset="0"/>
                <a:cs typeface="Courier New" pitchFamily="49" charset="0"/>
              </a:rPr>
              <a:t>int</a:t>
            </a:r>
            <a:r>
              <a:rPr lang="en-US" sz="1200" b="1" dirty="0">
                <a:latin typeface="Courier New" pitchFamily="49" charset="0"/>
                <a:cs typeface="Courier New" pitchFamily="49" charset="0"/>
              </a:rPr>
              <a:t> *_</a:t>
            </a:r>
            <a:r>
              <a:rPr lang="en-US" sz="1200" b="1" dirty="0" smtClean="0">
                <a:latin typeface="Courier New" pitchFamily="49" charset="0"/>
                <a:cs typeface="Courier New" pitchFamily="49" charset="0"/>
              </a:rPr>
              <a:t>in</a:t>
            </a:r>
            <a:endParaRPr lang="en-US" sz="1200" b="1" dirty="0">
              <a:latin typeface="Courier New" pitchFamily="49" charset="0"/>
              <a:cs typeface="Courier New" pitchFamily="49" charset="0"/>
            </a:endParaRPr>
          </a:p>
          <a:p>
            <a:pPr eaLnBrk="1" hangingPunct="1">
              <a:spcBef>
                <a:spcPct val="0"/>
              </a:spcBef>
            </a:pPr>
            <a:r>
              <a:rPr lang="en-US" sz="1200" b="1" dirty="0">
                <a:latin typeface="Courier New" pitchFamily="49" charset="0"/>
                <a:cs typeface="Courier New" pitchFamily="49" charset="0"/>
              </a:rPr>
              <a:t>}</a:t>
            </a:r>
            <a:r>
              <a:rPr lang="en-US" sz="1200" b="1" dirty="0" smtClean="0">
                <a:latin typeface="Courier New" pitchFamily="49" charset="0"/>
                <a:cs typeface="Courier New" pitchFamily="49" charset="0"/>
              </a:rPr>
              <a:t>This</a:t>
            </a:r>
            <a:r>
              <a:rPr lang="en-US" sz="1200" b="1" dirty="0">
                <a:latin typeface="Courier New" pitchFamily="49" charset="0"/>
                <a:cs typeface="Courier New" pitchFamily="49" charset="0"/>
              </a:rPr>
              <a:t>;</a:t>
            </a:r>
          </a:p>
          <a:p>
            <a:pPr eaLnBrk="1" hangingPunct="1">
              <a:spcBef>
                <a:spcPct val="0"/>
              </a:spcBef>
            </a:pPr>
            <a:r>
              <a:rPr lang="en-US" sz="1200" b="1" dirty="0">
                <a:latin typeface="Courier New" pitchFamily="49" charset="0"/>
                <a:cs typeface="Courier New" pitchFamily="49" charset="0"/>
              </a:rPr>
              <a:t>__kernel void run(</a:t>
            </a:r>
          </a:p>
          <a:p>
            <a:pPr eaLnBrk="1" hangingPunct="1">
              <a:spcBef>
                <a:spcPct val="0"/>
              </a:spcBef>
            </a:pPr>
            <a:r>
              <a:rPr lang="en-US" sz="1200" b="1" dirty="0">
                <a:latin typeface="Courier New" pitchFamily="49" charset="0"/>
                <a:cs typeface="Courier New" pitchFamily="49" charset="0"/>
              </a:rPr>
              <a:t>   __global </a:t>
            </a:r>
            <a:r>
              <a:rPr lang="en-US" sz="1200" b="1" dirty="0" err="1">
                <a:latin typeface="Courier New" pitchFamily="49" charset="0"/>
                <a:cs typeface="Courier New" pitchFamily="49" charset="0"/>
              </a:rPr>
              <a:t>int</a:t>
            </a:r>
            <a:r>
              <a:rPr lang="en-US" sz="1200" b="1" dirty="0">
                <a:latin typeface="Courier New" pitchFamily="49" charset="0"/>
                <a:cs typeface="Courier New" pitchFamily="49" charset="0"/>
              </a:rPr>
              <a:t> *_out,</a:t>
            </a:r>
          </a:p>
          <a:p>
            <a:pPr eaLnBrk="1" hangingPunct="1">
              <a:spcBef>
                <a:spcPct val="0"/>
              </a:spcBef>
            </a:pPr>
            <a:r>
              <a:rPr lang="en-US" sz="1200" b="1" dirty="0">
                <a:latin typeface="Courier New" pitchFamily="49" charset="0"/>
                <a:cs typeface="Courier New" pitchFamily="49" charset="0"/>
              </a:rPr>
              <a:t>   __global </a:t>
            </a:r>
            <a:r>
              <a:rPr lang="en-US" sz="1200" b="1" dirty="0" err="1">
                <a:latin typeface="Courier New" pitchFamily="49" charset="0"/>
                <a:cs typeface="Courier New" pitchFamily="49" charset="0"/>
              </a:rPr>
              <a:t>int</a:t>
            </a:r>
            <a:r>
              <a:rPr lang="en-US" sz="1200" b="1" dirty="0">
                <a:latin typeface="Courier New" pitchFamily="49" charset="0"/>
                <a:cs typeface="Courier New" pitchFamily="49" charset="0"/>
              </a:rPr>
              <a:t> *_</a:t>
            </a:r>
            <a:r>
              <a:rPr lang="en-US" sz="1200" b="1" dirty="0" err="1" smtClean="0">
                <a:latin typeface="Courier New" pitchFamily="49" charset="0"/>
                <a:cs typeface="Courier New" pitchFamily="49" charset="0"/>
              </a:rPr>
              <a:t>in</a:t>
            </a:r>
            <a:r>
              <a:rPr lang="en-US" sz="1200" b="1" dirty="0" err="1">
                <a:latin typeface="Courier New" pitchFamily="49" charset="0"/>
                <a:cs typeface="Courier New" pitchFamily="49" charset="0"/>
              </a:rPr>
              <a:t>t</a:t>
            </a:r>
            <a:endParaRPr lang="en-US" sz="1200" b="1" dirty="0">
              <a:latin typeface="Courier New" pitchFamily="49" charset="0"/>
              <a:cs typeface="Courier New" pitchFamily="49" charset="0"/>
            </a:endParaRPr>
          </a:p>
          <a:p>
            <a:pPr eaLnBrk="1" hangingPunct="1">
              <a:spcBef>
                <a:spcPct val="0"/>
              </a:spcBef>
            </a:pPr>
            <a:r>
              <a:rPr lang="en-US" sz="1200" b="1" dirty="0">
                <a:latin typeface="Courier New" pitchFamily="49" charset="0"/>
                <a:cs typeface="Courier New" pitchFamily="49" charset="0"/>
              </a:rPr>
              <a:t>){</a:t>
            </a:r>
          </a:p>
          <a:p>
            <a:pPr eaLnBrk="1" hangingPunct="1">
              <a:spcBef>
                <a:spcPct val="0"/>
              </a:spcBef>
            </a:pPr>
            <a:r>
              <a:rPr lang="en-US" sz="1200" b="1" dirty="0">
                <a:latin typeface="Courier New" pitchFamily="49" charset="0"/>
                <a:cs typeface="Courier New" pitchFamily="49" charset="0"/>
              </a:rPr>
              <a:t>   This </a:t>
            </a:r>
            <a:r>
              <a:rPr lang="en-US" sz="1200" b="1" dirty="0" err="1">
                <a:latin typeface="Courier New" pitchFamily="49" charset="0"/>
                <a:cs typeface="Courier New" pitchFamily="49" charset="0"/>
              </a:rPr>
              <a:t>thisStruct</a:t>
            </a:r>
            <a:r>
              <a:rPr lang="en-US" sz="1200" b="1" dirty="0">
                <a:latin typeface="Courier New" pitchFamily="49" charset="0"/>
                <a:cs typeface="Courier New" pitchFamily="49" charset="0"/>
              </a:rPr>
              <a:t>;</a:t>
            </a:r>
          </a:p>
          <a:p>
            <a:pPr eaLnBrk="1" hangingPunct="1">
              <a:spcBef>
                <a:spcPct val="0"/>
              </a:spcBef>
            </a:pPr>
            <a:r>
              <a:rPr lang="en-US" sz="1200" b="1" dirty="0">
                <a:latin typeface="Courier New" pitchFamily="49" charset="0"/>
                <a:cs typeface="Courier New" pitchFamily="49" charset="0"/>
              </a:rPr>
              <a:t>   This* </a:t>
            </a:r>
            <a:r>
              <a:rPr lang="en-US" sz="1200" b="1" dirty="0" smtClean="0">
                <a:latin typeface="Courier New" pitchFamily="49" charset="0"/>
                <a:cs typeface="Courier New" pitchFamily="49" charset="0"/>
              </a:rPr>
              <a:t>this = &amp;</a:t>
            </a:r>
            <a:r>
              <a:rPr lang="en-US" sz="1200" b="1" dirty="0" err="1">
                <a:latin typeface="Courier New" pitchFamily="49" charset="0"/>
                <a:cs typeface="Courier New" pitchFamily="49" charset="0"/>
              </a:rPr>
              <a:t>thisStruct</a:t>
            </a:r>
            <a:r>
              <a:rPr lang="en-US" sz="1200" b="1" dirty="0">
                <a:latin typeface="Courier New" pitchFamily="49" charset="0"/>
                <a:cs typeface="Courier New" pitchFamily="49" charset="0"/>
              </a:rPr>
              <a:t>;</a:t>
            </a:r>
          </a:p>
          <a:p>
            <a:pPr eaLnBrk="1" hangingPunct="1">
              <a:spcBef>
                <a:spcPct val="0"/>
              </a:spcBef>
            </a:pPr>
            <a:r>
              <a:rPr lang="en-US" sz="1200" b="1" dirty="0">
                <a:latin typeface="Courier New" pitchFamily="49" charset="0"/>
                <a:cs typeface="Courier New" pitchFamily="49" charset="0"/>
              </a:rPr>
              <a:t>   this-&gt;_out = _out;</a:t>
            </a:r>
          </a:p>
          <a:p>
            <a:pPr eaLnBrk="1" hangingPunct="1">
              <a:spcBef>
                <a:spcPct val="0"/>
              </a:spcBef>
            </a:pPr>
            <a:r>
              <a:rPr lang="en-US" sz="1200" b="1" dirty="0">
                <a:latin typeface="Courier New" pitchFamily="49" charset="0"/>
                <a:cs typeface="Courier New" pitchFamily="49" charset="0"/>
              </a:rPr>
              <a:t>   this-&gt;_in = _in</a:t>
            </a:r>
            <a:r>
              <a:rPr lang="en-US" sz="1200" b="1" dirty="0" smtClean="0">
                <a:latin typeface="Courier New" pitchFamily="49" charset="0"/>
                <a:cs typeface="Courier New" pitchFamily="49" charset="0"/>
              </a:rPr>
              <a:t>;</a:t>
            </a:r>
            <a:endParaRPr lang="en-US" sz="1200" b="1" dirty="0">
              <a:latin typeface="Courier New" pitchFamily="49" charset="0"/>
              <a:cs typeface="Courier New" pitchFamily="49" charset="0"/>
            </a:endParaRPr>
          </a:p>
          <a:p>
            <a:pPr eaLnBrk="1" hangingPunct="1">
              <a:spcBef>
                <a:spcPct val="0"/>
              </a:spcBef>
            </a:pPr>
            <a:r>
              <a:rPr lang="en-US" sz="1200" b="1" dirty="0">
                <a:latin typeface="Courier New" pitchFamily="49" charset="0"/>
                <a:cs typeface="Courier New" pitchFamily="49" charset="0"/>
              </a:rPr>
              <a:t>   </a:t>
            </a:r>
            <a:r>
              <a:rPr lang="en-US" sz="1200" b="1" dirty="0" err="1" smtClean="0">
                <a:solidFill>
                  <a:schemeClr val="accent3"/>
                </a:solidFill>
                <a:latin typeface="Courier New" pitchFamily="49" charset="0"/>
                <a:cs typeface="Courier New" pitchFamily="49" charset="0"/>
              </a:rPr>
              <a:t>int</a:t>
            </a:r>
            <a:r>
              <a:rPr lang="en-US" sz="1200" b="1" dirty="0" smtClean="0">
                <a:solidFill>
                  <a:schemeClr val="accent3"/>
                </a:solidFill>
                <a:latin typeface="Courier New" pitchFamily="49" charset="0"/>
                <a:cs typeface="Courier New" pitchFamily="49" charset="0"/>
              </a:rPr>
              <a:t> </a:t>
            </a:r>
            <a:r>
              <a:rPr lang="en-US" sz="1200" b="1" dirty="0" err="1">
                <a:solidFill>
                  <a:schemeClr val="accent3"/>
                </a:solidFill>
                <a:latin typeface="Courier New" pitchFamily="49" charset="0"/>
                <a:cs typeface="Courier New" pitchFamily="49" charset="0"/>
              </a:rPr>
              <a:t>i</a:t>
            </a:r>
            <a:r>
              <a:rPr lang="en-US" sz="1200" b="1" dirty="0">
                <a:solidFill>
                  <a:schemeClr val="accent3"/>
                </a:solidFill>
                <a:latin typeface="Courier New" pitchFamily="49" charset="0"/>
                <a:cs typeface="Courier New" pitchFamily="49" charset="0"/>
              </a:rPr>
              <a:t> = </a:t>
            </a:r>
            <a:r>
              <a:rPr lang="en-US" sz="1200" b="1" dirty="0" err="1">
                <a:solidFill>
                  <a:schemeClr val="accent3"/>
                </a:solidFill>
                <a:latin typeface="Courier New" pitchFamily="49" charset="0"/>
                <a:cs typeface="Courier New" pitchFamily="49" charset="0"/>
              </a:rPr>
              <a:t>get_global_id</a:t>
            </a:r>
            <a:r>
              <a:rPr lang="en-US" sz="1200" b="1" dirty="0">
                <a:solidFill>
                  <a:schemeClr val="accent3"/>
                </a:solidFill>
                <a:latin typeface="Courier New" pitchFamily="49" charset="0"/>
                <a:cs typeface="Courier New" pitchFamily="49" charset="0"/>
              </a:rPr>
              <a:t>(0);</a:t>
            </a:r>
          </a:p>
          <a:p>
            <a:pPr eaLnBrk="1" hangingPunct="1">
              <a:spcBef>
                <a:spcPct val="0"/>
              </a:spcBef>
            </a:pPr>
            <a:r>
              <a:rPr lang="en-US" sz="1200" b="1" dirty="0">
                <a:solidFill>
                  <a:schemeClr val="accent3"/>
                </a:solidFill>
                <a:latin typeface="Courier New" pitchFamily="49" charset="0"/>
                <a:cs typeface="Courier New" pitchFamily="49" charset="0"/>
              </a:rPr>
              <a:t>   </a:t>
            </a:r>
            <a:r>
              <a:rPr lang="en-US" sz="1200" b="1" dirty="0" smtClean="0">
                <a:solidFill>
                  <a:schemeClr val="accent3"/>
                </a:solidFill>
                <a:latin typeface="Courier New" pitchFamily="49" charset="0"/>
                <a:cs typeface="Courier New" pitchFamily="49" charset="0"/>
              </a:rPr>
              <a:t>this-</a:t>
            </a:r>
            <a:r>
              <a:rPr lang="en-US" sz="1200" b="1" dirty="0">
                <a:solidFill>
                  <a:schemeClr val="accent3"/>
                </a:solidFill>
                <a:latin typeface="Courier New" pitchFamily="49" charset="0"/>
                <a:cs typeface="Courier New" pitchFamily="49" charset="0"/>
              </a:rPr>
              <a:t>&gt;_out[</a:t>
            </a:r>
            <a:r>
              <a:rPr lang="en-US" sz="1200" b="1" dirty="0" err="1">
                <a:solidFill>
                  <a:schemeClr val="accent3"/>
                </a:solidFill>
                <a:latin typeface="Courier New" pitchFamily="49" charset="0"/>
                <a:cs typeface="Courier New" pitchFamily="49" charset="0"/>
              </a:rPr>
              <a:t>i</a:t>
            </a:r>
            <a:r>
              <a:rPr lang="en-US" sz="1200" b="1" dirty="0" smtClean="0">
                <a:solidFill>
                  <a:schemeClr val="accent3"/>
                </a:solidFill>
                <a:latin typeface="Courier New" pitchFamily="49" charset="0"/>
                <a:cs typeface="Courier New" pitchFamily="49" charset="0"/>
              </a:rPr>
              <a:t>] </a:t>
            </a:r>
          </a:p>
          <a:p>
            <a:pPr eaLnBrk="1" hangingPunct="1">
              <a:spcBef>
                <a:spcPct val="0"/>
              </a:spcBef>
            </a:pPr>
            <a:r>
              <a:rPr lang="en-US" sz="1200" b="1" dirty="0" smtClean="0">
                <a:solidFill>
                  <a:schemeClr val="accent3"/>
                </a:solidFill>
                <a:latin typeface="Courier New" pitchFamily="49" charset="0"/>
                <a:cs typeface="Courier New" pitchFamily="49" charset="0"/>
              </a:rPr>
              <a:t>      = this-&gt;_in[</a:t>
            </a:r>
            <a:r>
              <a:rPr lang="en-US" sz="1200" b="1" dirty="0" err="1" smtClean="0">
                <a:solidFill>
                  <a:schemeClr val="accent3"/>
                </a:solidFill>
                <a:latin typeface="Courier New" pitchFamily="49" charset="0"/>
                <a:cs typeface="Courier New" pitchFamily="49" charset="0"/>
              </a:rPr>
              <a:t>i</a:t>
            </a:r>
            <a:r>
              <a:rPr lang="en-US" sz="1200" b="1" dirty="0" smtClean="0">
                <a:solidFill>
                  <a:schemeClr val="accent3"/>
                </a:solidFill>
                <a:latin typeface="Courier New" pitchFamily="49" charset="0"/>
                <a:cs typeface="Courier New" pitchFamily="49" charset="0"/>
              </a:rPr>
              <a:t>] * this-&gt;_in[</a:t>
            </a:r>
            <a:r>
              <a:rPr lang="en-US" sz="1200" b="1" dirty="0" err="1" smtClean="0">
                <a:solidFill>
                  <a:schemeClr val="accent3"/>
                </a:solidFill>
                <a:latin typeface="Courier New" pitchFamily="49" charset="0"/>
                <a:cs typeface="Courier New" pitchFamily="49" charset="0"/>
              </a:rPr>
              <a:t>i</a:t>
            </a:r>
            <a:r>
              <a:rPr lang="en-US" sz="1200" b="1" dirty="0" smtClean="0">
                <a:solidFill>
                  <a:schemeClr val="accent3"/>
                </a:solidFill>
                <a:latin typeface="Courier New" pitchFamily="49" charset="0"/>
                <a:cs typeface="Courier New" pitchFamily="49" charset="0"/>
              </a:rPr>
              <a:t>];</a:t>
            </a:r>
          </a:p>
          <a:p>
            <a:pPr eaLnBrk="1" hangingPunct="1">
              <a:spcBef>
                <a:spcPct val="0"/>
              </a:spcBef>
            </a:pPr>
            <a:r>
              <a:rPr lang="en-US" sz="1200" b="1" dirty="0" smtClean="0">
                <a:latin typeface="Courier New" pitchFamily="49" charset="0"/>
                <a:cs typeface="Courier New" pitchFamily="49" charset="0"/>
              </a:rPr>
              <a:t>   return;</a:t>
            </a:r>
          </a:p>
          <a:p>
            <a:pPr eaLnBrk="1" hangingPunct="1">
              <a:spcBef>
                <a:spcPct val="0"/>
              </a:spcBef>
            </a:pPr>
            <a:r>
              <a:rPr lang="en-US" sz="1200" b="1" dirty="0" smtClean="0">
                <a:latin typeface="Courier New" pitchFamily="49" charset="0"/>
                <a:cs typeface="Courier New" pitchFamily="49" charset="0"/>
              </a:rPr>
              <a:t>}</a:t>
            </a:r>
            <a:endParaRPr lang="en-US" sz="1200" b="1" dirty="0">
              <a:latin typeface="Courier New" pitchFamily="49" charset="0"/>
              <a:cs typeface="Courier New" pitchFamily="49" charset="0"/>
            </a:endParaRPr>
          </a:p>
        </p:txBody>
      </p:sp>
      <p:grpSp>
        <p:nvGrpSpPr>
          <p:cNvPr id="12" name="Group 11"/>
          <p:cNvGrpSpPr/>
          <p:nvPr/>
        </p:nvGrpSpPr>
        <p:grpSpPr>
          <a:xfrm>
            <a:off x="4444778" y="628153"/>
            <a:ext cx="4500439" cy="528499"/>
            <a:chOff x="1852655" y="453224"/>
            <a:chExt cx="4778734" cy="528499"/>
          </a:xfrm>
        </p:grpSpPr>
        <p:sp>
          <p:nvSpPr>
            <p:cNvPr id="13" name="Notched Right Arrow 12"/>
            <p:cNvSpPr/>
            <p:nvPr/>
          </p:nvSpPr>
          <p:spPr bwMode="auto">
            <a:xfrm>
              <a:off x="1852655" y="453224"/>
              <a:ext cx="4778734" cy="528499"/>
            </a:xfrm>
            <a:prstGeom prst="notchedRightArrow">
              <a:avLst/>
            </a:prstGeom>
            <a:solidFill>
              <a:schemeClr val="bg2"/>
            </a:solidFill>
            <a:ln w="25400" algn="ctr">
              <a:noFill/>
              <a:round/>
              <a:headEnd/>
              <a:tailEnd/>
            </a:ln>
            <a:effectLst>
              <a:outerShdw blurRad="50800" dist="38100" dir="5400000" algn="t" rotWithShape="0">
                <a:prstClr val="black">
                  <a:alpha val="40000"/>
                </a:prstClr>
              </a:outerShdw>
            </a:effectLst>
          </p:spPr>
          <p:txBody>
            <a:bodyPr lIns="228600" tIns="45714" rIns="228600" bIns="45714" rtlCol="0" anchor="ctr"/>
            <a:lstStyle/>
            <a:p>
              <a:pPr marL="1588" indent="-1588" algn="ctr" defTabSz="913183"/>
              <a:endParaRPr lang="en-US" b="1" dirty="0" smtClean="0">
                <a:solidFill>
                  <a:prstClr val="white"/>
                </a:solidFill>
                <a:cs typeface="Arial" charset="0"/>
              </a:endParaRPr>
            </a:p>
          </p:txBody>
        </p:sp>
        <p:sp>
          <p:nvSpPr>
            <p:cNvPr id="14" name="TextBox 13"/>
            <p:cNvSpPr txBox="1"/>
            <p:nvPr/>
          </p:nvSpPr>
          <p:spPr>
            <a:xfrm>
              <a:off x="2669913" y="533640"/>
              <a:ext cx="3549411" cy="307777"/>
            </a:xfrm>
            <a:prstGeom prst="rect">
              <a:avLst/>
            </a:prstGeom>
            <a:noFill/>
          </p:spPr>
          <p:txBody>
            <a:bodyPr wrap="square" rtlCol="0">
              <a:spAutoFit/>
            </a:bodyPr>
            <a:lstStyle/>
            <a:p>
              <a:r>
                <a:rPr lang="en-US" sz="1400" b="1" dirty="0">
                  <a:latin typeface="Courier New" pitchFamily="49" charset="0"/>
                  <a:cs typeface="Courier New" pitchFamily="49" charset="0"/>
                </a:rPr>
                <a:t>f</a:t>
              </a:r>
              <a:r>
                <a:rPr lang="en-US" sz="1400" b="1" dirty="0" smtClean="0">
                  <a:latin typeface="Courier New" pitchFamily="49" charset="0"/>
                  <a:cs typeface="Courier New" pitchFamily="49" charset="0"/>
                </a:rPr>
                <a:t>irst </a:t>
              </a:r>
              <a:r>
                <a:rPr lang="en-US" sz="1400" b="1" dirty="0" err="1" smtClean="0">
                  <a:latin typeface="Courier New" pitchFamily="49" charset="0"/>
                  <a:cs typeface="Courier New" pitchFamily="49" charset="0"/>
                </a:rPr>
                <a:t>Kernel.execute</a:t>
              </a:r>
              <a:r>
                <a:rPr lang="en-US" sz="1400" b="1" dirty="0" smtClean="0">
                  <a:latin typeface="Courier New" pitchFamily="49" charset="0"/>
                  <a:cs typeface="Courier New" pitchFamily="49" charset="0"/>
                </a:rPr>
                <a:t>(&lt;range&gt;)</a:t>
              </a:r>
            </a:p>
          </p:txBody>
        </p:sp>
      </p:grpSp>
    </p:spTree>
    <p:extLst>
      <p:ext uri="{BB962C8B-B14F-4D97-AF65-F5344CB8AC3E}">
        <p14:creationId xmlns:p14="http://schemas.microsoft.com/office/powerpoint/2010/main" val="424031766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ApaRAPI</a:t>
            </a:r>
            <a:r>
              <a:rPr lang="en-US" dirty="0" smtClean="0"/>
              <a:t> : Some RESTRICTIONS APPLY!</a:t>
            </a:r>
            <a:endParaRPr lang="en-US" dirty="0"/>
          </a:p>
        </p:txBody>
      </p:sp>
      <p:sp>
        <p:nvSpPr>
          <p:cNvPr id="3" name="Content Placeholder 2"/>
          <p:cNvSpPr>
            <a:spLocks noGrp="1"/>
          </p:cNvSpPr>
          <p:nvPr>
            <p:ph idx="1"/>
          </p:nvPr>
        </p:nvSpPr>
        <p:spPr/>
        <p:txBody>
          <a:bodyPr/>
          <a:lstStyle/>
          <a:p>
            <a:pPr>
              <a:spcBef>
                <a:spcPts val="1200"/>
              </a:spcBef>
            </a:pPr>
            <a:r>
              <a:rPr lang="en-US" dirty="0" smtClean="0">
                <a:latin typeface="+mj-lt"/>
              </a:rPr>
              <a:t>Not all </a:t>
            </a:r>
            <a:r>
              <a:rPr lang="en-US" dirty="0" smtClean="0">
                <a:latin typeface="+mj-lt"/>
              </a:rPr>
              <a:t>Java™ </a:t>
            </a:r>
            <a:r>
              <a:rPr lang="en-US" dirty="0" err="1" smtClean="0">
                <a:latin typeface="+mj-lt"/>
              </a:rPr>
              <a:t>bytecode</a:t>
            </a:r>
            <a:r>
              <a:rPr lang="en-US" dirty="0" smtClean="0">
                <a:latin typeface="+mj-lt"/>
              </a:rPr>
              <a:t> </a:t>
            </a:r>
            <a:r>
              <a:rPr lang="en-US" dirty="0" smtClean="0">
                <a:latin typeface="+mj-lt"/>
              </a:rPr>
              <a:t>can be converted to </a:t>
            </a:r>
            <a:r>
              <a:rPr lang="en-US" dirty="0" err="1" smtClean="0">
                <a:latin typeface="+mj-lt"/>
              </a:rPr>
              <a:t>OpenCL</a:t>
            </a:r>
            <a:r>
              <a:rPr lang="en-US" dirty="0" smtClean="0">
                <a:latin typeface="+mj-lt"/>
              </a:rPr>
              <a:t>™</a:t>
            </a:r>
            <a:endParaRPr lang="en-US" dirty="0" smtClean="0">
              <a:latin typeface="+mj-lt"/>
            </a:endParaRPr>
          </a:p>
          <a:p>
            <a:pPr>
              <a:spcBef>
                <a:spcPts val="1200"/>
              </a:spcBef>
            </a:pPr>
            <a:r>
              <a:rPr lang="en-US" dirty="0" smtClean="0">
                <a:latin typeface="+mj-lt"/>
              </a:rPr>
              <a:t>Only </a:t>
            </a:r>
            <a:r>
              <a:rPr lang="en-US" dirty="0" smtClean="0">
                <a:latin typeface="+mj-lt"/>
              </a:rPr>
              <a:t>primitive scalars and simple arrays </a:t>
            </a:r>
            <a:r>
              <a:rPr lang="en-US" dirty="0" smtClean="0">
                <a:latin typeface="+mj-lt"/>
              </a:rPr>
              <a:t>of primitives </a:t>
            </a:r>
            <a:r>
              <a:rPr lang="en-US" dirty="0" smtClean="0">
                <a:latin typeface="+mj-lt"/>
              </a:rPr>
              <a:t>are supported:-</a:t>
            </a:r>
            <a:endParaRPr lang="en-US" dirty="0" smtClean="0">
              <a:solidFill>
                <a:schemeClr val="accent3"/>
              </a:solidFill>
              <a:latin typeface="+mj-lt"/>
            </a:endParaRPr>
          </a:p>
          <a:p>
            <a:pPr lvl="1">
              <a:spcBef>
                <a:spcPts val="1200"/>
              </a:spcBef>
            </a:pPr>
            <a:r>
              <a:rPr lang="en-US" dirty="0" smtClean="0">
                <a:latin typeface="+mj-lt"/>
              </a:rPr>
              <a:t>Multi-dimensional </a:t>
            </a:r>
            <a:r>
              <a:rPr lang="en-US" dirty="0" smtClean="0">
                <a:latin typeface="+mj-lt"/>
              </a:rPr>
              <a:t>Java™ arrays of </a:t>
            </a:r>
            <a:r>
              <a:rPr lang="en-US" dirty="0" smtClean="0">
                <a:latin typeface="+mj-lt"/>
              </a:rPr>
              <a:t>primitives </a:t>
            </a:r>
            <a:r>
              <a:rPr lang="en-US" dirty="0" smtClean="0">
                <a:latin typeface="+mj-lt"/>
              </a:rPr>
              <a:t>are not stored in contiguous memory</a:t>
            </a:r>
          </a:p>
          <a:p>
            <a:pPr lvl="1">
              <a:spcBef>
                <a:spcPts val="1200"/>
              </a:spcBef>
            </a:pPr>
            <a:r>
              <a:rPr lang="en-US" dirty="0" smtClean="0">
                <a:latin typeface="+mj-lt"/>
              </a:rPr>
              <a:t>Support </a:t>
            </a:r>
            <a:r>
              <a:rPr lang="en-US" dirty="0" smtClean="0">
                <a:latin typeface="+mj-lt"/>
              </a:rPr>
              <a:t>for Object arrays </a:t>
            </a:r>
            <a:r>
              <a:rPr lang="en-US" dirty="0" smtClean="0">
                <a:latin typeface="+mj-lt"/>
              </a:rPr>
              <a:t>exists, but</a:t>
            </a:r>
            <a:r>
              <a:rPr lang="en-US" dirty="0" smtClean="0">
                <a:latin typeface="+mj-lt"/>
              </a:rPr>
              <a:t> requires reflective copying </a:t>
            </a:r>
            <a:r>
              <a:rPr lang="en-US" dirty="0" smtClean="0">
                <a:latin typeface="+mj-lt"/>
              </a:rPr>
              <a:t>of </a:t>
            </a:r>
            <a:r>
              <a:rPr lang="en-US" dirty="0" smtClean="0">
                <a:latin typeface="+mj-lt"/>
              </a:rPr>
              <a:t>fields into parallel primitive arrays </a:t>
            </a:r>
            <a:r>
              <a:rPr lang="en-US" dirty="0" smtClean="0">
                <a:latin typeface="+mj-lt"/>
              </a:rPr>
              <a:t>behinds the </a:t>
            </a:r>
            <a:r>
              <a:rPr lang="en-US" dirty="0" smtClean="0">
                <a:latin typeface="+mj-lt"/>
              </a:rPr>
              <a:t>scenes.</a:t>
            </a:r>
            <a:endParaRPr lang="en-US" dirty="0" smtClean="0">
              <a:latin typeface="+mj-lt"/>
            </a:endParaRPr>
          </a:p>
          <a:p>
            <a:pPr lvl="1">
              <a:spcBef>
                <a:spcPts val="1200"/>
              </a:spcBef>
            </a:pPr>
            <a:r>
              <a:rPr lang="en-US" dirty="0">
                <a:latin typeface="+mj-lt"/>
              </a:rPr>
              <a:t>U</a:t>
            </a:r>
            <a:r>
              <a:rPr lang="en-US" dirty="0" smtClean="0">
                <a:latin typeface="+mj-lt"/>
              </a:rPr>
              <a:t>pcoming </a:t>
            </a:r>
            <a:r>
              <a:rPr lang="en-US" dirty="0" smtClean="0">
                <a:latin typeface="+mj-lt"/>
              </a:rPr>
              <a:t>technologies (AMD’s HSA) may allow us to sidestep some of these restrictions.</a:t>
            </a:r>
          </a:p>
          <a:p>
            <a:pPr>
              <a:spcBef>
                <a:spcPts val="1200"/>
              </a:spcBef>
            </a:pPr>
            <a:r>
              <a:rPr lang="en-US" dirty="0" err="1" smtClean="0">
                <a:solidFill>
                  <a:schemeClr val="accent3"/>
                </a:solidFill>
                <a:latin typeface="+mj-lt"/>
              </a:rPr>
              <a:t>Kernel.run</a:t>
            </a:r>
            <a:r>
              <a:rPr lang="en-US" dirty="0" smtClean="0">
                <a:solidFill>
                  <a:schemeClr val="accent3"/>
                </a:solidFill>
                <a:latin typeface="+mj-lt"/>
              </a:rPr>
              <a:t>() </a:t>
            </a:r>
            <a:r>
              <a:rPr lang="en-US" dirty="0" smtClean="0">
                <a:latin typeface="+mj-lt"/>
              </a:rPr>
              <a:t>reachable </a:t>
            </a:r>
            <a:r>
              <a:rPr lang="en-US" dirty="0" smtClean="0">
                <a:latin typeface="+mj-lt"/>
              </a:rPr>
              <a:t>methods</a:t>
            </a:r>
            <a:r>
              <a:rPr lang="en-US" dirty="0" smtClean="0">
                <a:latin typeface="+mj-lt"/>
              </a:rPr>
              <a:t>:-</a:t>
            </a:r>
            <a:endParaRPr lang="en-US" dirty="0" smtClean="0">
              <a:latin typeface="+mj-lt"/>
            </a:endParaRPr>
          </a:p>
          <a:p>
            <a:pPr lvl="1">
              <a:spcBef>
                <a:spcPts val="1200"/>
              </a:spcBef>
            </a:pPr>
            <a:r>
              <a:rPr lang="en-US" dirty="0" smtClean="0">
                <a:latin typeface="+mj-lt"/>
              </a:rPr>
              <a:t>Can’t be recursive </a:t>
            </a:r>
            <a:r>
              <a:rPr lang="en-US" dirty="0" smtClean="0">
                <a:latin typeface="+mj-lt"/>
              </a:rPr>
              <a:t>or use switch, break or continue</a:t>
            </a:r>
          </a:p>
          <a:p>
            <a:pPr lvl="1">
              <a:spcBef>
                <a:spcPts val="1200"/>
              </a:spcBef>
            </a:pPr>
            <a:r>
              <a:rPr lang="en-US" dirty="0" smtClean="0">
                <a:latin typeface="+mj-lt"/>
              </a:rPr>
              <a:t>Can only</a:t>
            </a:r>
            <a:r>
              <a:rPr lang="en-US" dirty="0" smtClean="0">
                <a:latin typeface="+mj-lt"/>
              </a:rPr>
              <a:t> </a:t>
            </a:r>
            <a:r>
              <a:rPr lang="en-US" dirty="0" smtClean="0">
                <a:latin typeface="+mj-lt"/>
              </a:rPr>
              <a:t>call other members of the Kernel instance, either </a:t>
            </a:r>
            <a:r>
              <a:rPr lang="en-US" dirty="0" smtClean="0">
                <a:latin typeface="+mj-lt"/>
              </a:rPr>
              <a:t>base </a:t>
            </a:r>
            <a:r>
              <a:rPr lang="en-US" dirty="0" smtClean="0">
                <a:latin typeface="+mj-lt"/>
              </a:rPr>
              <a:t>class </a:t>
            </a:r>
            <a:r>
              <a:rPr lang="en-US" dirty="0" smtClean="0">
                <a:latin typeface="+mj-lt"/>
              </a:rPr>
              <a:t>methods or </a:t>
            </a:r>
            <a:r>
              <a:rPr lang="en-US" dirty="0" smtClean="0">
                <a:latin typeface="+mj-lt"/>
              </a:rPr>
              <a:t>user supplied</a:t>
            </a:r>
          </a:p>
          <a:p>
            <a:pPr marL="465137" lvl="2" indent="0">
              <a:spcBef>
                <a:spcPts val="1200"/>
              </a:spcBef>
              <a:buNone/>
            </a:pPr>
            <a:r>
              <a:rPr lang="en-US" dirty="0" smtClean="0">
                <a:latin typeface="+mj-lt"/>
              </a:rPr>
              <a:t>use </a:t>
            </a:r>
            <a:r>
              <a:rPr lang="en-US" dirty="0" err="1" smtClean="0">
                <a:solidFill>
                  <a:schemeClr val="accent3"/>
                </a:solidFill>
                <a:latin typeface="+mj-lt"/>
              </a:rPr>
              <a:t>Kernel.sqrt</a:t>
            </a:r>
            <a:r>
              <a:rPr lang="en-US" dirty="0" smtClean="0">
                <a:solidFill>
                  <a:schemeClr val="accent3"/>
                </a:solidFill>
                <a:latin typeface="+mj-lt"/>
              </a:rPr>
              <a:t>(float) </a:t>
            </a:r>
            <a:r>
              <a:rPr lang="en-US" dirty="0" smtClean="0">
                <a:latin typeface="+mj-lt"/>
              </a:rPr>
              <a:t>instead of </a:t>
            </a:r>
            <a:r>
              <a:rPr lang="en-US" dirty="0" err="1" smtClean="0">
                <a:solidFill>
                  <a:schemeClr val="accent3"/>
                </a:solidFill>
                <a:latin typeface="+mj-lt"/>
              </a:rPr>
              <a:t>Math.sqrt</a:t>
            </a:r>
            <a:r>
              <a:rPr lang="en-US" dirty="0" smtClean="0">
                <a:solidFill>
                  <a:schemeClr val="accent3"/>
                </a:solidFill>
                <a:latin typeface="+mj-lt"/>
              </a:rPr>
              <a:t>(float) </a:t>
            </a:r>
          </a:p>
          <a:p>
            <a:pPr>
              <a:spcBef>
                <a:spcPts val="1200"/>
              </a:spcBef>
            </a:pPr>
            <a:endParaRPr lang="en-US" dirty="0" smtClean="0">
              <a:latin typeface="+mj-lt"/>
            </a:endParaRPr>
          </a:p>
        </p:txBody>
      </p:sp>
    </p:spTree>
    <p:extLst>
      <p:ext uri="{BB962C8B-B14F-4D97-AF65-F5344CB8AC3E}">
        <p14:creationId xmlns:p14="http://schemas.microsoft.com/office/powerpoint/2010/main" val="6356136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OF </a:t>
            </a:r>
            <a:r>
              <a:rPr lang="en-US" dirty="0" err="1" smtClean="0"/>
              <a:t>CoURSE</a:t>
            </a:r>
            <a:r>
              <a:rPr lang="en-US" dirty="0" smtClean="0"/>
              <a:t> YOU DON’T have to use ANYMOUSE INNER </a:t>
            </a:r>
            <a:r>
              <a:rPr lang="en-US" dirty="0" err="1" smtClean="0"/>
              <a:t>CLASSes</a:t>
            </a:r>
            <a:endParaRPr dirty="0">
              <a:ea typeface="+mj-ea"/>
            </a:endParaRPr>
          </a:p>
        </p:txBody>
      </p:sp>
      <p:sp>
        <p:nvSpPr>
          <p:cNvPr id="3" name="Content Placeholder 2"/>
          <p:cNvSpPr>
            <a:spLocks noGrp="1"/>
          </p:cNvSpPr>
          <p:nvPr>
            <p:ph idx="1"/>
          </p:nvPr>
        </p:nvSpPr>
        <p:spPr/>
        <p:txBody>
          <a:bodyPr/>
          <a:lstStyle/>
          <a:p>
            <a:pPr marL="0" indent="0">
              <a:lnSpc>
                <a:spcPct val="90000"/>
              </a:lnSpc>
              <a:buFont typeface="Wingdings" pitchFamily="2" charset="2"/>
              <a:buNone/>
              <a:defRPr/>
            </a:pPr>
            <a:r>
              <a:rPr lang="en-US" sz="1200" b="1" dirty="0" smtClean="0">
                <a:latin typeface="Courier New" pitchFamily="49" charset="0"/>
                <a:cs typeface="Courier New" pitchFamily="49" charset="0"/>
              </a:rPr>
              <a:t>class Squarer extends </a:t>
            </a:r>
            <a:r>
              <a:rPr lang="en-US" sz="1200" b="1" dirty="0" smtClean="0">
                <a:solidFill>
                  <a:schemeClr val="accent3"/>
                </a:solidFill>
                <a:latin typeface="Courier New" pitchFamily="49" charset="0"/>
                <a:cs typeface="Courier New" pitchFamily="49" charset="0"/>
              </a:rPr>
              <a:t>Kernel</a:t>
            </a:r>
            <a:r>
              <a:rPr lang="en-US" sz="1200" b="1" dirty="0" smtClean="0">
                <a:latin typeface="Courier New" pitchFamily="49" charset="0"/>
                <a:cs typeface="Courier New" pitchFamily="49" charset="0"/>
              </a:rPr>
              <a:t>{</a:t>
            </a:r>
          </a:p>
          <a:p>
            <a:pPr marL="0">
              <a:spcBef>
                <a:spcPts val="0"/>
              </a:spcBef>
              <a:spcAft>
                <a:spcPts val="0"/>
              </a:spcAft>
              <a:buNone/>
              <a:defRPr/>
            </a:pPr>
            <a:r>
              <a:rPr lang="en-US" sz="1200" b="1" dirty="0" smtClean="0">
                <a:latin typeface="Courier New" pitchFamily="49" charset="0"/>
                <a:cs typeface="Courier New" pitchFamily="49" charset="0"/>
              </a:rPr>
              <a:t> private </a:t>
            </a:r>
            <a:r>
              <a:rPr lang="en-US" sz="1200" b="1" dirty="0" err="1" smtClean="0">
                <a:latin typeface="Courier New" pitchFamily="49" charset="0"/>
                <a:cs typeface="Courier New" pitchFamily="49" charset="0"/>
              </a:rPr>
              <a:t>int</a:t>
            </a:r>
            <a:r>
              <a:rPr lang="en-US" sz="1200" b="1" dirty="0" smtClean="0">
                <a:latin typeface="Courier New" pitchFamily="49" charset="0"/>
                <a:cs typeface="Courier New" pitchFamily="49" charset="0"/>
              </a:rPr>
              <a:t> []_out, []_in;</a:t>
            </a:r>
          </a:p>
          <a:p>
            <a:pPr marL="0">
              <a:spcBef>
                <a:spcPts val="0"/>
              </a:spcBef>
              <a:spcAft>
                <a:spcPts val="0"/>
              </a:spcAft>
              <a:buNone/>
              <a:defRPr/>
            </a:pPr>
            <a:endParaRPr lang="en-US" sz="1200" b="1" dirty="0">
              <a:latin typeface="Courier New" pitchFamily="49" charset="0"/>
              <a:cs typeface="Courier New" pitchFamily="49" charset="0"/>
            </a:endParaRPr>
          </a:p>
          <a:p>
            <a:pPr marL="0">
              <a:spcBef>
                <a:spcPts val="0"/>
              </a:spcBef>
              <a:spcAft>
                <a:spcPts val="0"/>
              </a:spcAft>
              <a:buNone/>
              <a:defRPr/>
            </a:pPr>
            <a:r>
              <a:rPr lang="en-US" sz="1200" b="1" dirty="0" smtClean="0">
                <a:latin typeface="Courier New" pitchFamily="49" charset="0"/>
                <a:cs typeface="Courier New" pitchFamily="49" charset="0"/>
              </a:rPr>
              <a:t> </a:t>
            </a:r>
            <a:r>
              <a:rPr lang="en-US" sz="1200" b="1" dirty="0" err="1" smtClean="0">
                <a:latin typeface="Courier New" pitchFamily="49" charset="0"/>
                <a:cs typeface="Courier New" pitchFamily="49" charset="0"/>
              </a:rPr>
              <a:t>int</a:t>
            </a:r>
            <a:r>
              <a:rPr lang="en-US" sz="1200" b="1" dirty="0" smtClean="0">
                <a:latin typeface="Courier New" pitchFamily="49" charset="0"/>
                <a:cs typeface="Courier New" pitchFamily="49" charset="0"/>
              </a:rPr>
              <a:t> square(</a:t>
            </a:r>
            <a:r>
              <a:rPr lang="en-US" sz="1200" b="1" dirty="0" err="1" smtClean="0">
                <a:latin typeface="Courier New" pitchFamily="49" charset="0"/>
                <a:cs typeface="Courier New" pitchFamily="49" charset="0"/>
              </a:rPr>
              <a:t>int</a:t>
            </a:r>
            <a:r>
              <a:rPr lang="en-US" sz="1200" b="1" dirty="0" smtClean="0">
                <a:latin typeface="Courier New" pitchFamily="49" charset="0"/>
                <a:cs typeface="Courier New" pitchFamily="49" charset="0"/>
              </a:rPr>
              <a:t> v){</a:t>
            </a:r>
          </a:p>
          <a:p>
            <a:pPr marL="0">
              <a:spcBef>
                <a:spcPts val="0"/>
              </a:spcBef>
              <a:spcAft>
                <a:spcPts val="0"/>
              </a:spcAft>
              <a:buNone/>
              <a:defRPr/>
            </a:pPr>
            <a:r>
              <a:rPr lang="en-US" sz="1200" b="1" dirty="0">
                <a:latin typeface="Courier New" pitchFamily="49" charset="0"/>
                <a:cs typeface="Courier New" pitchFamily="49" charset="0"/>
              </a:rPr>
              <a:t> </a:t>
            </a:r>
            <a:r>
              <a:rPr lang="en-US" sz="1200" b="1" dirty="0" smtClean="0">
                <a:latin typeface="Courier New" pitchFamily="49" charset="0"/>
                <a:cs typeface="Courier New" pitchFamily="49" charset="0"/>
              </a:rPr>
              <a:t>  return(v*v);</a:t>
            </a:r>
          </a:p>
          <a:p>
            <a:pPr marL="0">
              <a:spcBef>
                <a:spcPts val="0"/>
              </a:spcBef>
              <a:spcAft>
                <a:spcPts val="0"/>
              </a:spcAft>
              <a:buNone/>
              <a:defRPr/>
            </a:pPr>
            <a:r>
              <a:rPr lang="en-US" sz="1200" b="1" dirty="0">
                <a:latin typeface="Courier New" pitchFamily="49" charset="0"/>
                <a:cs typeface="Courier New" pitchFamily="49" charset="0"/>
              </a:rPr>
              <a:t> </a:t>
            </a:r>
            <a:r>
              <a:rPr lang="en-US" sz="1200" b="1" dirty="0" smtClean="0">
                <a:latin typeface="Courier New" pitchFamily="49" charset="0"/>
                <a:cs typeface="Courier New" pitchFamily="49" charset="0"/>
              </a:rPr>
              <a:t>}</a:t>
            </a:r>
          </a:p>
          <a:p>
            <a:pPr marL="0">
              <a:spcBef>
                <a:spcPts val="0"/>
              </a:spcBef>
              <a:spcAft>
                <a:spcPts val="0"/>
              </a:spcAft>
              <a:buNone/>
              <a:defRPr/>
            </a:pPr>
            <a:r>
              <a:rPr lang="en-US" sz="1200" b="1" dirty="0" smtClean="0">
                <a:latin typeface="Courier New" pitchFamily="49" charset="0"/>
                <a:cs typeface="Courier New" pitchFamily="49" charset="0"/>
              </a:rPr>
              <a:t> @Override </a:t>
            </a:r>
            <a:r>
              <a:rPr lang="en-US" sz="1200" b="1" dirty="0">
                <a:latin typeface="Courier New" pitchFamily="49" charset="0"/>
                <a:cs typeface="Courier New" pitchFamily="49" charset="0"/>
              </a:rPr>
              <a:t>public void run(){</a:t>
            </a:r>
          </a:p>
          <a:p>
            <a:pPr marL="0">
              <a:spcBef>
                <a:spcPts val="0"/>
              </a:spcBef>
              <a:spcAft>
                <a:spcPts val="0"/>
              </a:spcAft>
              <a:buNone/>
              <a:defRPr/>
            </a:pPr>
            <a:r>
              <a:rPr lang="en-US" sz="1200" b="1" dirty="0">
                <a:latin typeface="Courier New" pitchFamily="49" charset="0"/>
                <a:cs typeface="Courier New" pitchFamily="49" charset="0"/>
              </a:rPr>
              <a:t>    </a:t>
            </a:r>
            <a:r>
              <a:rPr lang="en-US" sz="1200" b="1" dirty="0" err="1" smtClean="0">
                <a:latin typeface="Courier New" pitchFamily="49" charset="0"/>
                <a:cs typeface="Courier New" pitchFamily="49" charset="0"/>
              </a:rPr>
              <a:t>int</a:t>
            </a:r>
            <a:r>
              <a:rPr lang="en-US" sz="1200" b="1" dirty="0" smtClean="0">
                <a:latin typeface="Courier New" pitchFamily="49" charset="0"/>
                <a:cs typeface="Courier New" pitchFamily="49" charset="0"/>
              </a:rPr>
              <a:t> </a:t>
            </a:r>
            <a:r>
              <a:rPr lang="en-US" sz="1200" b="1" dirty="0" err="1">
                <a:latin typeface="Courier New" pitchFamily="49" charset="0"/>
                <a:cs typeface="Courier New" pitchFamily="49" charset="0"/>
              </a:rPr>
              <a:t>i</a:t>
            </a:r>
            <a:r>
              <a:rPr lang="en-US" sz="1200" b="1" dirty="0">
                <a:latin typeface="Courier New" pitchFamily="49" charset="0"/>
                <a:cs typeface="Courier New" pitchFamily="49" charset="0"/>
              </a:rPr>
              <a:t> = </a:t>
            </a:r>
            <a:r>
              <a:rPr lang="en-US" sz="1200" b="1" dirty="0" err="1">
                <a:latin typeface="Courier New" pitchFamily="49" charset="0"/>
                <a:cs typeface="Courier New" pitchFamily="49" charset="0"/>
              </a:rPr>
              <a:t>getGlobalID</a:t>
            </a:r>
            <a:r>
              <a:rPr lang="en-US" sz="1200" b="1" dirty="0">
                <a:latin typeface="Courier New" pitchFamily="49" charset="0"/>
                <a:cs typeface="Courier New" pitchFamily="49" charset="0"/>
              </a:rPr>
              <a:t>();</a:t>
            </a:r>
          </a:p>
          <a:p>
            <a:pPr marL="0" lvl="1">
              <a:spcBef>
                <a:spcPts val="0"/>
              </a:spcBef>
              <a:spcAft>
                <a:spcPts val="0"/>
              </a:spcAft>
              <a:buNone/>
              <a:defRPr/>
            </a:pPr>
            <a:r>
              <a:rPr lang="en-US" sz="1200" b="1" dirty="0">
                <a:latin typeface="Courier New" pitchFamily="49" charset="0"/>
                <a:cs typeface="Courier New" pitchFamily="49" charset="0"/>
              </a:rPr>
              <a:t>  </a:t>
            </a:r>
            <a:r>
              <a:rPr lang="en-US" sz="1200" b="1" dirty="0" smtClean="0">
                <a:latin typeface="Courier New" pitchFamily="49" charset="0"/>
                <a:cs typeface="Courier New" pitchFamily="49" charset="0"/>
              </a:rPr>
              <a:t>  </a:t>
            </a:r>
            <a:r>
              <a:rPr lang="en-US" sz="1200" b="1" dirty="0" smtClean="0">
                <a:solidFill>
                  <a:schemeClr val="accent3"/>
                </a:solidFill>
                <a:latin typeface="Courier New" pitchFamily="49" charset="0"/>
                <a:cs typeface="Courier New" pitchFamily="49" charset="0"/>
              </a:rPr>
              <a:t>_out[</a:t>
            </a:r>
            <a:r>
              <a:rPr lang="en-US" sz="1200" b="1" dirty="0" err="1" smtClean="0">
                <a:solidFill>
                  <a:schemeClr val="accent3"/>
                </a:solidFill>
                <a:latin typeface="Courier New" pitchFamily="49" charset="0"/>
                <a:cs typeface="Courier New" pitchFamily="49" charset="0"/>
              </a:rPr>
              <a:t>i</a:t>
            </a:r>
            <a:r>
              <a:rPr lang="en-US" sz="1200" b="1" dirty="0">
                <a:solidFill>
                  <a:schemeClr val="accent3"/>
                </a:solidFill>
                <a:latin typeface="Courier New" pitchFamily="49" charset="0"/>
                <a:cs typeface="Courier New" pitchFamily="49" charset="0"/>
              </a:rPr>
              <a:t>] = </a:t>
            </a:r>
            <a:r>
              <a:rPr lang="en-US" sz="1200" b="1" dirty="0" smtClean="0">
                <a:solidFill>
                  <a:schemeClr val="accent3"/>
                </a:solidFill>
                <a:latin typeface="Courier New" pitchFamily="49" charset="0"/>
                <a:cs typeface="Courier New" pitchFamily="49" charset="0"/>
              </a:rPr>
              <a:t>square(_in[</a:t>
            </a:r>
            <a:r>
              <a:rPr lang="en-US" sz="1200" b="1" dirty="0" err="1" smtClean="0">
                <a:solidFill>
                  <a:schemeClr val="accent3"/>
                </a:solidFill>
                <a:latin typeface="Courier New" pitchFamily="49" charset="0"/>
                <a:cs typeface="Courier New" pitchFamily="49" charset="0"/>
              </a:rPr>
              <a:t>i</a:t>
            </a:r>
            <a:r>
              <a:rPr lang="en-US" sz="1200" b="1" dirty="0" smtClean="0">
                <a:solidFill>
                  <a:schemeClr val="accent3"/>
                </a:solidFill>
                <a:latin typeface="Courier New" pitchFamily="49" charset="0"/>
                <a:cs typeface="Courier New" pitchFamily="49" charset="0"/>
              </a:rPr>
              <a:t>]);</a:t>
            </a:r>
            <a:endParaRPr lang="en-US" sz="1200" b="1" dirty="0">
              <a:solidFill>
                <a:schemeClr val="accent3"/>
              </a:solidFill>
              <a:latin typeface="Courier New" pitchFamily="49" charset="0"/>
              <a:cs typeface="Courier New" pitchFamily="49" charset="0"/>
            </a:endParaRPr>
          </a:p>
          <a:p>
            <a:pPr marL="0">
              <a:spcBef>
                <a:spcPts val="0"/>
              </a:spcBef>
              <a:spcAft>
                <a:spcPts val="0"/>
              </a:spcAft>
              <a:buNone/>
              <a:defRPr/>
            </a:pPr>
            <a:r>
              <a:rPr lang="en-US" sz="1200" b="1" dirty="0">
                <a:latin typeface="Courier New" pitchFamily="49" charset="0"/>
                <a:cs typeface="Courier New" pitchFamily="49" charset="0"/>
              </a:rPr>
              <a:t> </a:t>
            </a:r>
            <a:r>
              <a:rPr lang="en-US" sz="1200" b="1" dirty="0" smtClean="0">
                <a:latin typeface="Courier New" pitchFamily="49" charset="0"/>
                <a:cs typeface="Courier New" pitchFamily="49" charset="0"/>
              </a:rPr>
              <a:t>}</a:t>
            </a:r>
          </a:p>
          <a:p>
            <a:pPr marL="0">
              <a:spcBef>
                <a:spcPts val="0"/>
              </a:spcBef>
              <a:spcAft>
                <a:spcPts val="0"/>
              </a:spcAft>
              <a:buNone/>
              <a:defRPr/>
            </a:pPr>
            <a:endParaRPr lang="en-US" sz="1200" b="1" dirty="0" smtClean="0">
              <a:latin typeface="Courier New" pitchFamily="49" charset="0"/>
              <a:cs typeface="Courier New" pitchFamily="49" charset="0"/>
            </a:endParaRPr>
          </a:p>
          <a:p>
            <a:pPr marL="0">
              <a:spcBef>
                <a:spcPts val="0"/>
              </a:spcBef>
              <a:spcAft>
                <a:spcPts val="0"/>
              </a:spcAft>
              <a:buNone/>
              <a:defRPr/>
            </a:pPr>
            <a:r>
              <a:rPr lang="en-US" sz="1200" b="1" dirty="0">
                <a:latin typeface="Courier New" pitchFamily="49" charset="0"/>
                <a:cs typeface="Courier New" pitchFamily="49" charset="0"/>
              </a:rPr>
              <a:t> </a:t>
            </a:r>
            <a:r>
              <a:rPr lang="en-US" sz="1200" b="1" dirty="0" err="1" smtClean="0">
                <a:latin typeface="Courier New" pitchFamily="49" charset="0"/>
                <a:cs typeface="Courier New" pitchFamily="49" charset="0"/>
              </a:rPr>
              <a:t>int</a:t>
            </a:r>
            <a:r>
              <a:rPr lang="en-US" sz="1200" b="1" dirty="0" smtClean="0">
                <a:latin typeface="Courier New" pitchFamily="49" charset="0"/>
                <a:cs typeface="Courier New" pitchFamily="49" charset="0"/>
              </a:rPr>
              <a:t>[] square(</a:t>
            </a:r>
            <a:r>
              <a:rPr lang="en-US" sz="1200" b="1" dirty="0" err="1" smtClean="0">
                <a:latin typeface="Courier New" pitchFamily="49" charset="0"/>
                <a:cs typeface="Courier New" pitchFamily="49" charset="0"/>
              </a:rPr>
              <a:t>int</a:t>
            </a:r>
            <a:r>
              <a:rPr lang="en-US" sz="1200" b="1" dirty="0" smtClean="0">
                <a:latin typeface="Courier New" pitchFamily="49" charset="0"/>
                <a:cs typeface="Courier New" pitchFamily="49" charset="0"/>
              </a:rPr>
              <a:t>[] in){</a:t>
            </a:r>
          </a:p>
          <a:p>
            <a:pPr marL="0">
              <a:spcBef>
                <a:spcPts val="0"/>
              </a:spcBef>
              <a:spcAft>
                <a:spcPts val="0"/>
              </a:spcAft>
              <a:buNone/>
              <a:defRPr/>
            </a:pPr>
            <a:r>
              <a:rPr lang="en-US" sz="1200" b="1" dirty="0">
                <a:latin typeface="Courier New" pitchFamily="49" charset="0"/>
                <a:cs typeface="Courier New" pitchFamily="49" charset="0"/>
              </a:rPr>
              <a:t> </a:t>
            </a:r>
            <a:r>
              <a:rPr lang="en-US" sz="1200" b="1" dirty="0" smtClean="0">
                <a:latin typeface="Courier New" pitchFamily="49" charset="0"/>
                <a:cs typeface="Courier New" pitchFamily="49" charset="0"/>
              </a:rPr>
              <a:t>   _in = in;</a:t>
            </a:r>
          </a:p>
          <a:p>
            <a:pPr marL="0">
              <a:spcBef>
                <a:spcPts val="0"/>
              </a:spcBef>
              <a:spcAft>
                <a:spcPts val="0"/>
              </a:spcAft>
              <a:buNone/>
              <a:defRPr/>
            </a:pPr>
            <a:r>
              <a:rPr lang="en-US" sz="1200" b="1" dirty="0">
                <a:latin typeface="Courier New" pitchFamily="49" charset="0"/>
                <a:cs typeface="Courier New" pitchFamily="49" charset="0"/>
              </a:rPr>
              <a:t> </a:t>
            </a:r>
            <a:r>
              <a:rPr lang="en-US" sz="1200" b="1" dirty="0" smtClean="0">
                <a:latin typeface="Courier New" pitchFamily="49" charset="0"/>
                <a:cs typeface="Courier New" pitchFamily="49" charset="0"/>
              </a:rPr>
              <a:t>   _out = new </a:t>
            </a:r>
            <a:r>
              <a:rPr lang="en-US" sz="1200" b="1" dirty="0" err="1" smtClean="0">
                <a:latin typeface="Courier New" pitchFamily="49" charset="0"/>
                <a:cs typeface="Courier New" pitchFamily="49" charset="0"/>
              </a:rPr>
              <a:t>int</a:t>
            </a:r>
            <a:r>
              <a:rPr lang="en-US" sz="1200" b="1" dirty="0" smtClean="0">
                <a:latin typeface="Courier New" pitchFamily="49" charset="0"/>
                <a:cs typeface="Courier New" pitchFamily="49" charset="0"/>
              </a:rPr>
              <a:t>[_</a:t>
            </a:r>
            <a:r>
              <a:rPr lang="en-US" sz="1200" b="1" dirty="0" err="1" smtClean="0">
                <a:latin typeface="Courier New" pitchFamily="49" charset="0"/>
                <a:cs typeface="Courier New" pitchFamily="49" charset="0"/>
              </a:rPr>
              <a:t>in.length</a:t>
            </a:r>
            <a:r>
              <a:rPr lang="en-US" sz="1200" b="1" dirty="0" smtClean="0">
                <a:latin typeface="Courier New" pitchFamily="49" charset="0"/>
                <a:cs typeface="Courier New" pitchFamily="49" charset="0"/>
              </a:rPr>
              <a:t>];</a:t>
            </a:r>
          </a:p>
          <a:p>
            <a:pPr marL="0">
              <a:spcBef>
                <a:spcPts val="0"/>
              </a:spcBef>
              <a:spcAft>
                <a:spcPts val="0"/>
              </a:spcAft>
              <a:buNone/>
              <a:defRPr/>
            </a:pPr>
            <a:r>
              <a:rPr lang="en-US" sz="1200" b="1" dirty="0">
                <a:latin typeface="Courier New" pitchFamily="49" charset="0"/>
                <a:cs typeface="Courier New" pitchFamily="49" charset="0"/>
              </a:rPr>
              <a:t> </a:t>
            </a:r>
            <a:r>
              <a:rPr lang="en-US" sz="1200" b="1" dirty="0" smtClean="0">
                <a:latin typeface="Courier New" pitchFamily="49" charset="0"/>
                <a:cs typeface="Courier New" pitchFamily="49" charset="0"/>
              </a:rPr>
              <a:t>   execute(_</a:t>
            </a:r>
            <a:r>
              <a:rPr lang="en-US" sz="1200" b="1" dirty="0" err="1" smtClean="0">
                <a:latin typeface="Courier New" pitchFamily="49" charset="0"/>
                <a:cs typeface="Courier New" pitchFamily="49" charset="0"/>
              </a:rPr>
              <a:t>in.length</a:t>
            </a:r>
            <a:r>
              <a:rPr lang="en-US" sz="1200" b="1" dirty="0" smtClean="0">
                <a:latin typeface="Courier New" pitchFamily="49" charset="0"/>
                <a:cs typeface="Courier New" pitchFamily="49" charset="0"/>
              </a:rPr>
              <a:t>);</a:t>
            </a:r>
          </a:p>
          <a:p>
            <a:pPr marL="0">
              <a:spcBef>
                <a:spcPts val="0"/>
              </a:spcBef>
              <a:spcAft>
                <a:spcPts val="0"/>
              </a:spcAft>
              <a:buNone/>
              <a:defRPr/>
            </a:pPr>
            <a:r>
              <a:rPr lang="en-US" sz="1200" b="1" dirty="0">
                <a:latin typeface="Courier New" pitchFamily="49" charset="0"/>
                <a:cs typeface="Courier New" pitchFamily="49" charset="0"/>
              </a:rPr>
              <a:t> </a:t>
            </a:r>
            <a:r>
              <a:rPr lang="en-US" sz="1200" b="1" dirty="0" smtClean="0">
                <a:latin typeface="Courier New" pitchFamily="49" charset="0"/>
                <a:cs typeface="Courier New" pitchFamily="49" charset="0"/>
              </a:rPr>
              <a:t>   return(_out);</a:t>
            </a:r>
          </a:p>
          <a:p>
            <a:pPr marL="0">
              <a:spcBef>
                <a:spcPts val="0"/>
              </a:spcBef>
              <a:spcAft>
                <a:spcPts val="0"/>
              </a:spcAft>
              <a:buNone/>
              <a:defRPr/>
            </a:pPr>
            <a:r>
              <a:rPr lang="en-US" sz="1200" b="1" dirty="0" smtClean="0">
                <a:latin typeface="Courier New" pitchFamily="49" charset="0"/>
                <a:cs typeface="Courier New" pitchFamily="49" charset="0"/>
              </a:rPr>
              <a:t> }</a:t>
            </a:r>
          </a:p>
          <a:p>
            <a:pPr marL="0">
              <a:spcBef>
                <a:spcPts val="0"/>
              </a:spcBef>
              <a:spcAft>
                <a:spcPts val="0"/>
              </a:spcAft>
              <a:buNone/>
              <a:defRPr/>
            </a:pPr>
            <a:r>
              <a:rPr lang="en-US" sz="1200" b="1" dirty="0" smtClean="0">
                <a:latin typeface="Courier New" pitchFamily="49" charset="0"/>
                <a:cs typeface="Courier New" pitchFamily="49" charset="0"/>
              </a:rPr>
              <a:t>}</a:t>
            </a:r>
          </a:p>
          <a:p>
            <a:pPr marL="0">
              <a:spcBef>
                <a:spcPts val="0"/>
              </a:spcBef>
              <a:spcAft>
                <a:spcPts val="0"/>
              </a:spcAft>
              <a:buNone/>
              <a:defRPr/>
            </a:pPr>
            <a:endParaRPr lang="en-US" sz="1200" b="1" dirty="0">
              <a:latin typeface="Courier New" pitchFamily="49" charset="0"/>
              <a:cs typeface="Courier New" pitchFamily="49" charset="0"/>
            </a:endParaRPr>
          </a:p>
          <a:p>
            <a:pPr>
              <a:spcBef>
                <a:spcPts val="0"/>
              </a:spcBef>
              <a:spcAft>
                <a:spcPts val="0"/>
              </a:spcAft>
              <a:buFont typeface="Wingdings" pitchFamily="2" charset="2"/>
              <a:buNone/>
              <a:defRPr/>
            </a:pPr>
            <a:r>
              <a:rPr lang="en-US" sz="1200" b="1" dirty="0" smtClean="0">
                <a:latin typeface="Courier New" pitchFamily="49" charset="0"/>
                <a:cs typeface="Courier New" pitchFamily="49" charset="0"/>
              </a:rPr>
              <a:t>Squarer </a:t>
            </a:r>
            <a:r>
              <a:rPr lang="en-US" sz="1200" b="1" dirty="0" err="1" smtClean="0">
                <a:latin typeface="Courier New" pitchFamily="49" charset="0"/>
                <a:cs typeface="Courier New" pitchFamily="49" charset="0"/>
              </a:rPr>
              <a:t>squarer</a:t>
            </a:r>
            <a:r>
              <a:rPr lang="en-US" sz="1200" b="1" dirty="0" smtClean="0">
                <a:latin typeface="Courier New" pitchFamily="49" charset="0"/>
                <a:cs typeface="Courier New" pitchFamily="49" charset="0"/>
              </a:rPr>
              <a:t> = new Squarer();</a:t>
            </a:r>
          </a:p>
          <a:p>
            <a:pPr>
              <a:spcBef>
                <a:spcPts val="0"/>
              </a:spcBef>
              <a:spcAft>
                <a:spcPts val="0"/>
              </a:spcAft>
              <a:buFont typeface="Wingdings" pitchFamily="2" charset="2"/>
              <a:buNone/>
              <a:defRPr/>
            </a:pPr>
            <a:r>
              <a:rPr lang="en-US" sz="1200" b="1" dirty="0" err="1">
                <a:latin typeface="Courier New" pitchFamily="49" charset="0"/>
                <a:cs typeface="Courier New" pitchFamily="49" charset="0"/>
              </a:rPr>
              <a:t>i</a:t>
            </a:r>
            <a:r>
              <a:rPr lang="en-US" sz="1200" b="1" dirty="0" err="1" smtClean="0">
                <a:latin typeface="Courier New" pitchFamily="49" charset="0"/>
                <a:cs typeface="Courier New" pitchFamily="49" charset="0"/>
              </a:rPr>
              <a:t>nt</a:t>
            </a:r>
            <a:r>
              <a:rPr lang="en-US" sz="1200" b="1" dirty="0" smtClean="0">
                <a:latin typeface="Courier New" pitchFamily="49" charset="0"/>
                <a:cs typeface="Courier New" pitchFamily="49" charset="0"/>
              </a:rPr>
              <a:t> squares = </a:t>
            </a:r>
            <a:r>
              <a:rPr lang="en-US" sz="1200" b="1" dirty="0" err="1" smtClean="0">
                <a:latin typeface="Courier New" pitchFamily="49" charset="0"/>
                <a:cs typeface="Courier New" pitchFamily="49" charset="0"/>
              </a:rPr>
              <a:t>Squarer.square</a:t>
            </a:r>
            <a:r>
              <a:rPr lang="en-US" sz="1200" b="1" dirty="0" smtClean="0">
                <a:latin typeface="Courier New" pitchFamily="49" charset="0"/>
                <a:cs typeface="Courier New" pitchFamily="49" charset="0"/>
              </a:rPr>
              <a:t>(in);</a:t>
            </a:r>
          </a:p>
        </p:txBody>
      </p:sp>
      <p:sp>
        <p:nvSpPr>
          <p:cNvPr id="7" name="Content Placeholder 2"/>
          <p:cNvSpPr txBox="1">
            <a:spLocks/>
          </p:cNvSpPr>
          <p:nvPr/>
        </p:nvSpPr>
        <p:spPr>
          <a:xfrm>
            <a:off x="4086970" y="1001864"/>
            <a:ext cx="4723655" cy="2723999"/>
          </a:xfrm>
          <a:prstGeom prst="rect">
            <a:avLst/>
          </a:prstGeom>
        </p:spPr>
        <p:txBody>
          <a:bodyPr lIns="0" tIns="0" rIns="0" bIns="0"/>
          <a:lstStyle/>
          <a:p>
            <a:pPr marL="112713" indent="-112713" fontAlgn="auto">
              <a:lnSpc>
                <a:spcPct val="90000"/>
              </a:lnSpc>
              <a:spcBef>
                <a:spcPts val="336"/>
              </a:spcBef>
              <a:spcAft>
                <a:spcPts val="336"/>
              </a:spcAft>
              <a:buClr>
                <a:schemeClr val="accent1"/>
              </a:buClr>
              <a:defRPr/>
            </a:pPr>
            <a:r>
              <a:rPr lang="en-US" sz="1400" dirty="0" smtClean="0">
                <a:cs typeface="Arial" charset="0"/>
              </a:rPr>
              <a:t>Squarer class extends </a:t>
            </a:r>
            <a:r>
              <a:rPr lang="en-US" sz="1400" b="1" dirty="0" smtClean="0">
                <a:solidFill>
                  <a:schemeClr val="accent3"/>
                </a:solidFill>
                <a:latin typeface="Courier New" pitchFamily="49" charset="0"/>
                <a:cs typeface="Courier New" pitchFamily="49" charset="0"/>
              </a:rPr>
              <a:t>Kernel</a:t>
            </a:r>
            <a:r>
              <a:rPr lang="en-US" sz="1400" dirty="0" smtClean="0">
                <a:cs typeface="Arial" charset="0"/>
              </a:rPr>
              <a:t> (provided by Aparapi.jar)  </a:t>
            </a:r>
          </a:p>
          <a:p>
            <a:pPr marL="112713" indent="-112713" fontAlgn="auto">
              <a:lnSpc>
                <a:spcPct val="90000"/>
              </a:lnSpc>
              <a:spcBef>
                <a:spcPts val="336"/>
              </a:spcBef>
              <a:spcAft>
                <a:spcPts val="336"/>
              </a:spcAft>
              <a:buClr>
                <a:schemeClr val="accent1"/>
              </a:buClr>
              <a:defRPr/>
            </a:pPr>
            <a:r>
              <a:rPr lang="en-US" sz="1400" dirty="0" smtClean="0">
                <a:cs typeface="Arial" charset="0"/>
              </a:rPr>
              <a:t>Class level primitive arrays </a:t>
            </a:r>
            <a:r>
              <a:rPr lang="en-US" sz="1400" dirty="0">
                <a:cs typeface="Arial" charset="0"/>
              </a:rPr>
              <a:t>(</a:t>
            </a:r>
            <a:r>
              <a:rPr lang="en-US" sz="1400" dirty="0">
                <a:solidFill>
                  <a:schemeClr val="accent3"/>
                </a:solidFill>
                <a:cs typeface="Arial" charset="0"/>
              </a:rPr>
              <a:t>_out </a:t>
            </a:r>
            <a:r>
              <a:rPr lang="en-US" sz="1400" dirty="0">
                <a:cs typeface="Arial" charset="0"/>
              </a:rPr>
              <a:t>and </a:t>
            </a:r>
            <a:r>
              <a:rPr lang="en-US" sz="1400" dirty="0">
                <a:solidFill>
                  <a:schemeClr val="accent3"/>
                </a:solidFill>
                <a:cs typeface="Arial" charset="0"/>
              </a:rPr>
              <a:t>_in</a:t>
            </a:r>
            <a:r>
              <a:rPr lang="en-US" sz="1400" dirty="0">
                <a:cs typeface="Arial" charset="0"/>
              </a:rPr>
              <a:t>) </a:t>
            </a:r>
            <a:r>
              <a:rPr lang="en-US" sz="1400" dirty="0" smtClean="0">
                <a:cs typeface="Arial" charset="0"/>
              </a:rPr>
              <a:t>can be accessed from the </a:t>
            </a:r>
            <a:r>
              <a:rPr lang="en-US" sz="1400" b="1" dirty="0" smtClean="0">
                <a:solidFill>
                  <a:schemeClr val="accent3"/>
                </a:solidFill>
                <a:latin typeface="Courier New" pitchFamily="49" charset="0"/>
                <a:cs typeface="Courier New" pitchFamily="49" charset="0"/>
              </a:rPr>
              <a:t>run()</a:t>
            </a:r>
            <a:r>
              <a:rPr lang="en-US" sz="1400" dirty="0" smtClean="0">
                <a:cs typeface="Arial" charset="0"/>
              </a:rPr>
              <a:t>method or any method reachable from </a:t>
            </a:r>
            <a:r>
              <a:rPr lang="en-US" sz="1400" b="1" dirty="0" smtClean="0">
                <a:solidFill>
                  <a:schemeClr val="accent3"/>
                </a:solidFill>
                <a:latin typeface="Courier New" pitchFamily="49" charset="0"/>
                <a:cs typeface="Courier New" pitchFamily="49" charset="0"/>
              </a:rPr>
              <a:t>run().</a:t>
            </a:r>
            <a:endParaRPr lang="en-US" sz="1400" b="1" dirty="0">
              <a:solidFill>
                <a:schemeClr val="accent3"/>
              </a:solidFill>
              <a:latin typeface="Courier New" pitchFamily="49" charset="0"/>
              <a:cs typeface="Courier New" pitchFamily="49" charset="0"/>
            </a:endParaRPr>
          </a:p>
          <a:p>
            <a:pPr marL="112713" indent="-112713" fontAlgn="auto">
              <a:lnSpc>
                <a:spcPct val="90000"/>
              </a:lnSpc>
              <a:spcBef>
                <a:spcPts val="336"/>
              </a:spcBef>
              <a:spcAft>
                <a:spcPts val="336"/>
              </a:spcAft>
              <a:buClr>
                <a:schemeClr val="accent1"/>
              </a:buClr>
              <a:defRPr/>
            </a:pPr>
            <a:r>
              <a:rPr lang="en-US" sz="1400" dirty="0" smtClean="0">
                <a:cs typeface="Arial" charset="0"/>
              </a:rPr>
              <a:t>This </a:t>
            </a:r>
            <a:r>
              <a:rPr lang="en-US" sz="1400" b="1" dirty="0" smtClean="0">
                <a:solidFill>
                  <a:schemeClr val="accent3"/>
                </a:solidFill>
                <a:latin typeface="Courier New" pitchFamily="49" charset="0"/>
                <a:cs typeface="Courier New" pitchFamily="49" charset="0"/>
              </a:rPr>
              <a:t>run()</a:t>
            </a:r>
            <a:r>
              <a:rPr lang="en-US" sz="1400" dirty="0" smtClean="0">
                <a:cs typeface="Arial" charset="0"/>
              </a:rPr>
              <a:t>reachable chain of methods will be converted to </a:t>
            </a:r>
            <a:r>
              <a:rPr lang="en-US" sz="1400" dirty="0" err="1" smtClean="0">
                <a:cs typeface="Arial" charset="0"/>
              </a:rPr>
              <a:t>OpenCL</a:t>
            </a:r>
            <a:r>
              <a:rPr lang="en-US" sz="1400" dirty="0" smtClean="0">
                <a:cs typeface="Arial" charset="0"/>
              </a:rPr>
              <a:t>™</a:t>
            </a:r>
          </a:p>
          <a:p>
            <a:pPr marL="112713" indent="-112713" fontAlgn="auto">
              <a:lnSpc>
                <a:spcPct val="90000"/>
              </a:lnSpc>
              <a:spcBef>
                <a:spcPts val="336"/>
              </a:spcBef>
              <a:spcAft>
                <a:spcPts val="336"/>
              </a:spcAft>
              <a:buClr>
                <a:schemeClr val="accent1"/>
              </a:buClr>
              <a:defRPr/>
            </a:pPr>
            <a:r>
              <a:rPr lang="en-US" sz="1400" dirty="0" smtClean="0">
                <a:cs typeface="Arial" charset="0"/>
              </a:rPr>
              <a:t>The </a:t>
            </a:r>
            <a:r>
              <a:rPr lang="en-US" sz="1400" b="1" dirty="0" smtClean="0">
                <a:solidFill>
                  <a:schemeClr val="accent3"/>
                </a:solidFill>
                <a:latin typeface="Courier New" pitchFamily="49" charset="0"/>
                <a:cs typeface="Courier New" pitchFamily="49" charset="0"/>
              </a:rPr>
              <a:t>square(</a:t>
            </a:r>
            <a:r>
              <a:rPr lang="en-US" sz="1400" b="1" dirty="0" err="1" smtClean="0">
                <a:solidFill>
                  <a:schemeClr val="accent3"/>
                </a:solidFill>
                <a:latin typeface="Courier New" pitchFamily="49" charset="0"/>
                <a:cs typeface="Courier New" pitchFamily="49" charset="0"/>
              </a:rPr>
              <a:t>int</a:t>
            </a:r>
            <a:r>
              <a:rPr lang="en-US" sz="1400" b="1" dirty="0" smtClean="0">
                <a:solidFill>
                  <a:schemeClr val="accent3"/>
                </a:solidFill>
                <a:latin typeface="Courier New" pitchFamily="49" charset="0"/>
                <a:cs typeface="Courier New" pitchFamily="49" charset="0"/>
              </a:rPr>
              <a:t>)</a:t>
            </a:r>
            <a:r>
              <a:rPr lang="en-US" sz="1400" dirty="0" smtClean="0">
                <a:cs typeface="Arial" charset="0"/>
              </a:rPr>
              <a:t>method is just a normal Java™ method, no </a:t>
            </a:r>
            <a:r>
              <a:rPr lang="en-US" sz="1400" dirty="0" err="1" smtClean="0">
                <a:cs typeface="Arial" charset="0"/>
              </a:rPr>
              <a:t>Aparapi</a:t>
            </a:r>
            <a:r>
              <a:rPr lang="en-US" sz="1400" dirty="0" smtClean="0">
                <a:cs typeface="Arial" charset="0"/>
              </a:rPr>
              <a:t> restrictions apply.</a:t>
            </a:r>
          </a:p>
          <a:p>
            <a:pPr marL="112713" indent="-112713" fontAlgn="auto">
              <a:lnSpc>
                <a:spcPct val="90000"/>
              </a:lnSpc>
              <a:spcBef>
                <a:spcPts val="336"/>
              </a:spcBef>
              <a:spcAft>
                <a:spcPts val="336"/>
              </a:spcAft>
              <a:buClr>
                <a:schemeClr val="accent1"/>
              </a:buClr>
              <a:defRPr/>
            </a:pPr>
            <a:r>
              <a:rPr lang="en-US" sz="1400" dirty="0" smtClean="0">
                <a:cs typeface="Arial" charset="0"/>
              </a:rPr>
              <a:t>By wrapping the invocation of </a:t>
            </a:r>
            <a:r>
              <a:rPr lang="en-US" sz="1400" b="1" dirty="0" smtClean="0">
                <a:solidFill>
                  <a:schemeClr val="accent3"/>
                </a:solidFill>
                <a:latin typeface="Courier New" pitchFamily="49" charset="0"/>
                <a:cs typeface="Courier New" pitchFamily="49" charset="0"/>
              </a:rPr>
              <a:t>execute(&lt;range&gt;) </a:t>
            </a:r>
            <a:r>
              <a:rPr lang="en-US" sz="1400" dirty="0" smtClean="0">
                <a:cs typeface="Arial" charset="0"/>
              </a:rPr>
              <a:t>inside a conventional method we can hide the </a:t>
            </a:r>
            <a:r>
              <a:rPr lang="en-US" sz="1400" dirty="0" err="1" smtClean="0">
                <a:cs typeface="Arial" charset="0"/>
              </a:rPr>
              <a:t>Aparapi</a:t>
            </a:r>
            <a:r>
              <a:rPr lang="en-US" sz="1400" dirty="0" smtClean="0">
                <a:cs typeface="Arial" charset="0"/>
              </a:rPr>
              <a:t> API’s from the end user. </a:t>
            </a:r>
            <a:endParaRPr lang="en-US" sz="1400" dirty="0">
              <a:cs typeface="Arial" charset="0"/>
            </a:endParaRPr>
          </a:p>
          <a:p>
            <a:pPr marL="112713" indent="-112713" fontAlgn="auto">
              <a:lnSpc>
                <a:spcPct val="90000"/>
              </a:lnSpc>
              <a:spcBef>
                <a:spcPts val="336"/>
              </a:spcBef>
              <a:spcAft>
                <a:spcPts val="336"/>
              </a:spcAft>
              <a:buClr>
                <a:schemeClr val="accent1"/>
              </a:buClr>
              <a:defRPr/>
            </a:pPr>
            <a:r>
              <a:rPr lang="en-US" sz="1400" dirty="0" smtClean="0">
                <a:cs typeface="Arial" charset="0"/>
              </a:rPr>
              <a:t>The user </a:t>
            </a:r>
            <a:r>
              <a:rPr lang="en-US" sz="1400" dirty="0" smtClean="0">
                <a:cs typeface="Arial" charset="0"/>
              </a:rPr>
              <a:t>can</a:t>
            </a:r>
            <a:r>
              <a:rPr lang="en-US" sz="1400" dirty="0" smtClean="0">
                <a:cs typeface="Arial" charset="0"/>
              </a:rPr>
              <a:t> now create </a:t>
            </a:r>
            <a:r>
              <a:rPr lang="en-US" sz="1400" dirty="0" smtClean="0">
                <a:cs typeface="Arial" charset="0"/>
              </a:rPr>
              <a:t>a </a:t>
            </a:r>
            <a:r>
              <a:rPr lang="en-US" sz="1400" dirty="0" smtClean="0">
                <a:solidFill>
                  <a:schemeClr val="accent3"/>
                </a:solidFill>
                <a:cs typeface="Arial" charset="0"/>
              </a:rPr>
              <a:t>Squarer</a:t>
            </a:r>
            <a:r>
              <a:rPr lang="en-US" sz="1400" dirty="0" smtClean="0">
                <a:cs typeface="Arial" charset="0"/>
              </a:rPr>
              <a:t> instance, </a:t>
            </a:r>
            <a:r>
              <a:rPr lang="en-US" sz="1400" dirty="0" smtClean="0">
                <a:cs typeface="Arial" charset="0"/>
              </a:rPr>
              <a:t>pass </a:t>
            </a:r>
            <a:r>
              <a:rPr lang="en-US" sz="1400" dirty="0" smtClean="0">
                <a:cs typeface="Arial" charset="0"/>
              </a:rPr>
              <a:t>an </a:t>
            </a:r>
            <a:r>
              <a:rPr lang="en-US" sz="1400" dirty="0" err="1" smtClean="0">
                <a:solidFill>
                  <a:schemeClr val="accent3"/>
                </a:solidFill>
                <a:cs typeface="Arial" charset="0"/>
              </a:rPr>
              <a:t>int</a:t>
            </a:r>
            <a:r>
              <a:rPr lang="en-US" sz="1400" dirty="0" smtClean="0">
                <a:solidFill>
                  <a:schemeClr val="accent3"/>
                </a:solidFill>
                <a:cs typeface="Arial" charset="0"/>
              </a:rPr>
              <a:t>[] </a:t>
            </a:r>
            <a:r>
              <a:rPr lang="en-US" sz="1400" dirty="0" smtClean="0">
                <a:cs typeface="Arial" charset="0"/>
              </a:rPr>
              <a:t>and </a:t>
            </a:r>
            <a:r>
              <a:rPr lang="en-US" sz="1400" dirty="0" smtClean="0">
                <a:cs typeface="Arial" charset="0"/>
              </a:rPr>
              <a:t>receive </a:t>
            </a:r>
            <a:r>
              <a:rPr lang="en-US" sz="1400" dirty="0" smtClean="0">
                <a:cs typeface="Arial" charset="0"/>
              </a:rPr>
              <a:t>a result </a:t>
            </a:r>
            <a:r>
              <a:rPr lang="en-US" sz="1400" dirty="0" err="1" smtClean="0">
                <a:solidFill>
                  <a:schemeClr val="accent3"/>
                </a:solidFill>
                <a:cs typeface="Arial" charset="0"/>
              </a:rPr>
              <a:t>int</a:t>
            </a:r>
            <a:r>
              <a:rPr lang="en-US" sz="1400" dirty="0" smtClean="0">
                <a:solidFill>
                  <a:schemeClr val="accent3"/>
                </a:solidFill>
                <a:cs typeface="Arial" charset="0"/>
              </a:rPr>
              <a:t>[]</a:t>
            </a:r>
            <a:endParaRPr lang="en-US" sz="1400" b="1" dirty="0">
              <a:solidFill>
                <a:schemeClr val="accent3"/>
              </a:solidFill>
              <a:latin typeface="Courier New" pitchFamily="49" charset="0"/>
              <a:cs typeface="Courier New" pitchFamily="49" charset="0"/>
            </a:endParaRPr>
          </a:p>
          <a:p>
            <a:pPr marL="112713" indent="-112713" fontAlgn="auto">
              <a:lnSpc>
                <a:spcPct val="90000"/>
              </a:lnSpc>
              <a:spcBef>
                <a:spcPts val="336"/>
              </a:spcBef>
              <a:spcAft>
                <a:spcPts val="336"/>
              </a:spcAft>
              <a:buClr>
                <a:schemeClr val="accent1"/>
              </a:buClr>
              <a:defRPr/>
            </a:pPr>
            <a:endParaRPr lang="en-US" sz="1400" dirty="0">
              <a:cs typeface="Arial" charset="0"/>
            </a:endParaRPr>
          </a:p>
          <a:p>
            <a:pPr marL="112713" indent="-112713" fontAlgn="auto">
              <a:lnSpc>
                <a:spcPct val="90000"/>
              </a:lnSpc>
              <a:spcBef>
                <a:spcPts val="336"/>
              </a:spcBef>
              <a:spcAft>
                <a:spcPts val="336"/>
              </a:spcAft>
              <a:buClr>
                <a:schemeClr val="accent1"/>
              </a:buClr>
              <a:defRPr/>
            </a:pPr>
            <a:endParaRPr lang="en-US" sz="1600" dirty="0">
              <a:ea typeface="+mn-ea"/>
              <a:cs typeface="Arial" charset="0"/>
            </a:endParaRPr>
          </a:p>
          <a:p>
            <a:pPr marL="112713" indent="-112713" fontAlgn="auto">
              <a:lnSpc>
                <a:spcPct val="90000"/>
              </a:lnSpc>
              <a:spcBef>
                <a:spcPts val="336"/>
              </a:spcBef>
              <a:spcAft>
                <a:spcPts val="336"/>
              </a:spcAft>
              <a:buClr>
                <a:schemeClr val="accent1"/>
              </a:buClr>
              <a:defRPr/>
            </a:pPr>
            <a:endParaRPr lang="en-US" sz="1600" dirty="0">
              <a:ea typeface="+mn-ea"/>
              <a:cs typeface="Arial" charset="0"/>
            </a:endParaRPr>
          </a:p>
          <a:p>
            <a:pPr marL="112713" indent="-112713" fontAlgn="auto">
              <a:lnSpc>
                <a:spcPct val="90000"/>
              </a:lnSpc>
              <a:spcBef>
                <a:spcPts val="336"/>
              </a:spcBef>
              <a:spcAft>
                <a:spcPts val="336"/>
              </a:spcAft>
              <a:buClr>
                <a:schemeClr val="accent1"/>
              </a:buClr>
              <a:defRPr/>
            </a:pPr>
            <a:endParaRPr lang="en-US" dirty="0">
              <a:latin typeface="+mn-lt"/>
              <a:ea typeface="+mn-ea"/>
            </a:endParaRPr>
          </a:p>
        </p:txBody>
      </p:sp>
      <p:cxnSp>
        <p:nvCxnSpPr>
          <p:cNvPr id="5" name="Straight Arrow Connector 4"/>
          <p:cNvCxnSpPr/>
          <p:nvPr/>
        </p:nvCxnSpPr>
        <p:spPr>
          <a:xfrm flipH="1" flipV="1">
            <a:off x="3045350" y="898497"/>
            <a:ext cx="930303" cy="190833"/>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2918129" y="1144988"/>
            <a:ext cx="1041623" cy="270344"/>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2981739" y="1486894"/>
            <a:ext cx="970061" cy="771276"/>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flipV="1">
            <a:off x="3001620" y="1490874"/>
            <a:ext cx="958130" cy="520806"/>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2727297" y="3188473"/>
            <a:ext cx="1216551" cy="326004"/>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3411110" y="3776870"/>
            <a:ext cx="612250" cy="755373"/>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2830664" y="2394669"/>
            <a:ext cx="1019094" cy="499606"/>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flipV="1">
            <a:off x="3108960" y="2019631"/>
            <a:ext cx="860067" cy="96742"/>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1465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0"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childTnLst>
                                </p:cTn>
                              </p:par>
                              <p:par>
                                <p:cTn id="14" presetID="10" presetClass="exit" presetSubtype="0" fill="hold" nodeType="withEffect">
                                  <p:stCondLst>
                                    <p:cond delay="0"/>
                                  </p:stCondLst>
                                  <p:childTnLst>
                                    <p:animEffect transition="out" filter="fade">
                                      <p:cBhvr>
                                        <p:cTn id="15" dur="500"/>
                                        <p:tgtEl>
                                          <p:spTgt spid="5"/>
                                        </p:tgtEl>
                                      </p:cBhvr>
                                    </p:animEffect>
                                    <p:set>
                                      <p:cBhvr>
                                        <p:cTn id="16" dur="1" fill="hold">
                                          <p:stCondLst>
                                            <p:cond delay="499"/>
                                          </p:stCondLst>
                                        </p:cTn>
                                        <p:tgtEl>
                                          <p:spTgt spid="5"/>
                                        </p:tgtEl>
                                        <p:attrNameLst>
                                          <p:attrName>style.visibility</p:attrName>
                                        </p:attrNameLst>
                                      </p:cBhvr>
                                      <p:to>
                                        <p:strVal val="hidden"/>
                                      </p:to>
                                    </p:set>
                                  </p:childTnLst>
                                </p:cTn>
                              </p:par>
                              <p:par>
                                <p:cTn id="17" presetID="10"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par>
                                <p:cTn id="20" presetID="10" presetClass="entr" presetSubtype="0"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2" end="2"/>
                                            </p:txEl>
                                          </p:spTgt>
                                        </p:tgtEl>
                                        <p:attrNameLst>
                                          <p:attrName>style.visibility</p:attrName>
                                        </p:attrNameLst>
                                      </p:cBhvr>
                                      <p:to>
                                        <p:strVal val="visible"/>
                                      </p:to>
                                    </p:set>
                                  </p:childTnLst>
                                </p:cTn>
                              </p:par>
                              <p:par>
                                <p:cTn id="27" presetID="10" presetClass="exit" presetSubtype="0" fill="hold" nodeType="withEffect">
                                  <p:stCondLst>
                                    <p:cond delay="0"/>
                                  </p:stCondLst>
                                  <p:childTnLst>
                                    <p:animEffect transition="out" filter="fade">
                                      <p:cBhvr>
                                        <p:cTn id="28" dur="500"/>
                                        <p:tgtEl>
                                          <p:spTgt spid="10"/>
                                        </p:tgtEl>
                                      </p:cBhvr>
                                    </p:animEffect>
                                    <p:set>
                                      <p:cBhvr>
                                        <p:cTn id="29" dur="1" fill="hold">
                                          <p:stCondLst>
                                            <p:cond delay="499"/>
                                          </p:stCondLst>
                                        </p:cTn>
                                        <p:tgtEl>
                                          <p:spTgt spid="10"/>
                                        </p:tgtEl>
                                        <p:attrNameLst>
                                          <p:attrName>style.visibility</p:attrName>
                                        </p:attrNameLst>
                                      </p:cBhvr>
                                      <p:to>
                                        <p:strVal val="hidden"/>
                                      </p:to>
                                    </p:set>
                                  </p:childTnLst>
                                </p:cTn>
                              </p:par>
                              <p:par>
                                <p:cTn id="30" presetID="10" presetClass="exit" presetSubtype="0" fill="hold" nodeType="withEffect">
                                  <p:stCondLst>
                                    <p:cond delay="0"/>
                                  </p:stCondLst>
                                  <p:childTnLst>
                                    <p:animEffect transition="out" filter="fade">
                                      <p:cBhvr>
                                        <p:cTn id="31" dur="500"/>
                                        <p:tgtEl>
                                          <p:spTgt spid="12"/>
                                        </p:tgtEl>
                                      </p:cBhvr>
                                    </p:animEffect>
                                    <p:set>
                                      <p:cBhvr>
                                        <p:cTn id="32" dur="1" fill="hold">
                                          <p:stCondLst>
                                            <p:cond delay="499"/>
                                          </p:stCondLst>
                                        </p:cTn>
                                        <p:tgtEl>
                                          <p:spTgt spid="12"/>
                                        </p:tgtEl>
                                        <p:attrNameLst>
                                          <p:attrName>style.visibility</p:attrName>
                                        </p:attrNameLst>
                                      </p:cBhvr>
                                      <p:to>
                                        <p:strVal val="hidden"/>
                                      </p:to>
                                    </p:set>
                                  </p:childTnLst>
                                </p:cTn>
                              </p:par>
                              <p:par>
                                <p:cTn id="33" presetID="10" presetClass="entr" presetSubtype="0"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500"/>
                                        <p:tgtEl>
                                          <p:spTgt spid="13"/>
                                        </p:tgtEl>
                                      </p:cBhvr>
                                    </p:animEffect>
                                  </p:childTnLst>
                                </p:cTn>
                              </p:par>
                              <p:par>
                                <p:cTn id="36" presetID="10" presetClass="entr" presetSubtype="0" fill="hold" nodeType="withEffect">
                                  <p:stCondLst>
                                    <p:cond delay="0"/>
                                  </p:stCondLst>
                                  <p:childTnLst>
                                    <p:set>
                                      <p:cBhvr>
                                        <p:cTn id="37" dur="1" fill="hold">
                                          <p:stCondLst>
                                            <p:cond delay="0"/>
                                          </p:stCondLst>
                                        </p:cTn>
                                        <p:tgtEl>
                                          <p:spTgt spid="23"/>
                                        </p:tgtEl>
                                        <p:attrNameLst>
                                          <p:attrName>style.visibility</p:attrName>
                                        </p:attrNameLst>
                                      </p:cBhvr>
                                      <p:to>
                                        <p:strVal val="visible"/>
                                      </p:to>
                                    </p:set>
                                    <p:animEffect transition="in" filter="fade">
                                      <p:cBhvr>
                                        <p:cTn id="38" dur="500"/>
                                        <p:tgtEl>
                                          <p:spTgt spid="23"/>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
                                            <p:txEl>
                                              <p:pRg st="3" end="3"/>
                                            </p:txEl>
                                          </p:spTgt>
                                        </p:tgtEl>
                                        <p:attrNameLst>
                                          <p:attrName>style.visibility</p:attrName>
                                        </p:attrNameLst>
                                      </p:cBhvr>
                                      <p:to>
                                        <p:strVal val="visible"/>
                                      </p:to>
                                    </p:set>
                                  </p:childTnLst>
                                </p:cTn>
                              </p:par>
                              <p:par>
                                <p:cTn id="43" presetID="10" presetClass="entr" presetSubtype="0" fill="hold" nodeType="withEffect">
                                  <p:stCondLst>
                                    <p:cond delay="0"/>
                                  </p:stCondLst>
                                  <p:childTnLst>
                                    <p:set>
                                      <p:cBhvr>
                                        <p:cTn id="44" dur="1" fill="hold">
                                          <p:stCondLst>
                                            <p:cond delay="0"/>
                                          </p:stCondLst>
                                        </p:cTn>
                                        <p:tgtEl>
                                          <p:spTgt spid="28"/>
                                        </p:tgtEl>
                                        <p:attrNameLst>
                                          <p:attrName>style.visibility</p:attrName>
                                        </p:attrNameLst>
                                      </p:cBhvr>
                                      <p:to>
                                        <p:strVal val="visible"/>
                                      </p:to>
                                    </p:set>
                                    <p:animEffect transition="in" filter="fade">
                                      <p:cBhvr>
                                        <p:cTn id="45" dur="500"/>
                                        <p:tgtEl>
                                          <p:spTgt spid="28"/>
                                        </p:tgtEl>
                                      </p:cBhvr>
                                    </p:animEffect>
                                  </p:childTnLst>
                                </p:cTn>
                              </p:par>
                              <p:par>
                                <p:cTn id="46" presetID="10" presetClass="exit" presetSubtype="0" fill="hold" nodeType="withEffect">
                                  <p:stCondLst>
                                    <p:cond delay="0"/>
                                  </p:stCondLst>
                                  <p:childTnLst>
                                    <p:animEffect transition="out" filter="fade">
                                      <p:cBhvr>
                                        <p:cTn id="47" dur="500"/>
                                        <p:tgtEl>
                                          <p:spTgt spid="13"/>
                                        </p:tgtEl>
                                      </p:cBhvr>
                                    </p:animEffect>
                                    <p:set>
                                      <p:cBhvr>
                                        <p:cTn id="48" dur="1" fill="hold">
                                          <p:stCondLst>
                                            <p:cond delay="499"/>
                                          </p:stCondLst>
                                        </p:cTn>
                                        <p:tgtEl>
                                          <p:spTgt spid="13"/>
                                        </p:tgtEl>
                                        <p:attrNameLst>
                                          <p:attrName>style.visibility</p:attrName>
                                        </p:attrNameLst>
                                      </p:cBhvr>
                                      <p:to>
                                        <p:strVal val="hidden"/>
                                      </p:to>
                                    </p:set>
                                  </p:childTnLst>
                                </p:cTn>
                              </p:par>
                              <p:par>
                                <p:cTn id="49" presetID="10" presetClass="exit" presetSubtype="0" fill="hold" nodeType="withEffect">
                                  <p:stCondLst>
                                    <p:cond delay="0"/>
                                  </p:stCondLst>
                                  <p:childTnLst>
                                    <p:animEffect transition="out" filter="fade">
                                      <p:cBhvr>
                                        <p:cTn id="50" dur="500"/>
                                        <p:tgtEl>
                                          <p:spTgt spid="23"/>
                                        </p:tgtEl>
                                      </p:cBhvr>
                                    </p:animEffect>
                                    <p:set>
                                      <p:cBhvr>
                                        <p:cTn id="51" dur="1" fill="hold">
                                          <p:stCondLst>
                                            <p:cond delay="499"/>
                                          </p:stCondLst>
                                        </p:cTn>
                                        <p:tgtEl>
                                          <p:spTgt spid="23"/>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7">
                                            <p:txEl>
                                              <p:pRg st="4" end="4"/>
                                            </p:txEl>
                                          </p:spTgt>
                                        </p:tgtEl>
                                        <p:attrNameLst>
                                          <p:attrName>style.visibility</p:attrName>
                                        </p:attrNameLst>
                                      </p:cBhvr>
                                      <p:to>
                                        <p:strVal val="visible"/>
                                      </p:to>
                                    </p:set>
                                    <p:animEffect transition="in" filter="fade">
                                      <p:cBhvr>
                                        <p:cTn id="56" dur="500"/>
                                        <p:tgtEl>
                                          <p:spTgt spid="7">
                                            <p:txEl>
                                              <p:pRg st="4" end="4"/>
                                            </p:txEl>
                                          </p:spTgt>
                                        </p:tgtEl>
                                      </p:cBhvr>
                                    </p:animEffect>
                                  </p:childTnLst>
                                </p:cTn>
                              </p:par>
                              <p:par>
                                <p:cTn id="57" presetID="10" presetClass="exit" presetSubtype="0" fill="hold" nodeType="withEffect">
                                  <p:stCondLst>
                                    <p:cond delay="0"/>
                                  </p:stCondLst>
                                  <p:childTnLst>
                                    <p:animEffect transition="out" filter="fade">
                                      <p:cBhvr>
                                        <p:cTn id="58" dur="500"/>
                                        <p:tgtEl>
                                          <p:spTgt spid="28"/>
                                        </p:tgtEl>
                                      </p:cBhvr>
                                    </p:animEffect>
                                    <p:set>
                                      <p:cBhvr>
                                        <p:cTn id="59" dur="1" fill="hold">
                                          <p:stCondLst>
                                            <p:cond delay="499"/>
                                          </p:stCondLst>
                                        </p:cTn>
                                        <p:tgtEl>
                                          <p:spTgt spid="28"/>
                                        </p:tgtEl>
                                        <p:attrNameLst>
                                          <p:attrName>style.visibility</p:attrName>
                                        </p:attrNameLst>
                                      </p:cBhvr>
                                      <p:to>
                                        <p:strVal val="hidden"/>
                                      </p:to>
                                    </p:set>
                                  </p:childTnLst>
                                </p:cTn>
                              </p:par>
                              <p:par>
                                <p:cTn id="60" presetID="10" presetClass="entr" presetSubtype="0" fill="hold" nodeType="withEffect">
                                  <p:stCondLst>
                                    <p:cond delay="0"/>
                                  </p:stCondLst>
                                  <p:childTnLst>
                                    <p:set>
                                      <p:cBhvr>
                                        <p:cTn id="61" dur="1" fill="hold">
                                          <p:stCondLst>
                                            <p:cond delay="0"/>
                                          </p:stCondLst>
                                        </p:cTn>
                                        <p:tgtEl>
                                          <p:spTgt spid="22"/>
                                        </p:tgtEl>
                                        <p:attrNameLst>
                                          <p:attrName>style.visibility</p:attrName>
                                        </p:attrNameLst>
                                      </p:cBhvr>
                                      <p:to>
                                        <p:strVal val="visible"/>
                                      </p:to>
                                    </p:set>
                                    <p:animEffect transition="in" filter="fade">
                                      <p:cBhvr>
                                        <p:cTn id="62" dur="500"/>
                                        <p:tgtEl>
                                          <p:spTgt spid="22"/>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7">
                                            <p:txEl>
                                              <p:pRg st="5" end="5"/>
                                            </p:txEl>
                                          </p:spTgt>
                                        </p:tgtEl>
                                        <p:attrNameLst>
                                          <p:attrName>style.visibility</p:attrName>
                                        </p:attrNameLst>
                                      </p:cBhvr>
                                      <p:to>
                                        <p:strVal val="visible"/>
                                      </p:to>
                                    </p:set>
                                    <p:animEffect transition="in" filter="fade">
                                      <p:cBhvr>
                                        <p:cTn id="67" dur="500"/>
                                        <p:tgtEl>
                                          <p:spTgt spid="7">
                                            <p:txEl>
                                              <p:pRg st="5" end="5"/>
                                            </p:txEl>
                                          </p:spTgt>
                                        </p:tgtEl>
                                      </p:cBhvr>
                                    </p:animEffect>
                                  </p:childTnLst>
                                </p:cTn>
                              </p:par>
                              <p:par>
                                <p:cTn id="68" presetID="10" presetClass="exit" presetSubtype="0" fill="hold" nodeType="withEffect">
                                  <p:stCondLst>
                                    <p:cond delay="0"/>
                                  </p:stCondLst>
                                  <p:childTnLst>
                                    <p:animEffect transition="out" filter="fade">
                                      <p:cBhvr>
                                        <p:cTn id="69" dur="500"/>
                                        <p:tgtEl>
                                          <p:spTgt spid="22"/>
                                        </p:tgtEl>
                                      </p:cBhvr>
                                    </p:animEffect>
                                    <p:set>
                                      <p:cBhvr>
                                        <p:cTn id="70" dur="1" fill="hold">
                                          <p:stCondLst>
                                            <p:cond delay="499"/>
                                          </p:stCondLst>
                                        </p:cTn>
                                        <p:tgtEl>
                                          <p:spTgt spid="22"/>
                                        </p:tgtEl>
                                        <p:attrNameLst>
                                          <p:attrName>style.visibility</p:attrName>
                                        </p:attrNameLst>
                                      </p:cBhvr>
                                      <p:to>
                                        <p:strVal val="hidden"/>
                                      </p:to>
                                    </p:set>
                                  </p:childTnLst>
                                </p:cTn>
                              </p:par>
                              <p:par>
                                <p:cTn id="71" presetID="10" presetClass="entr" presetSubtype="0" fill="hold" nodeType="withEffect">
                                  <p:stCondLst>
                                    <p:cond delay="0"/>
                                  </p:stCondLst>
                                  <p:childTnLst>
                                    <p:set>
                                      <p:cBhvr>
                                        <p:cTn id="72" dur="1" fill="hold">
                                          <p:stCondLst>
                                            <p:cond delay="0"/>
                                          </p:stCondLst>
                                        </p:cTn>
                                        <p:tgtEl>
                                          <p:spTgt spid="24"/>
                                        </p:tgtEl>
                                        <p:attrNameLst>
                                          <p:attrName>style.visibility</p:attrName>
                                        </p:attrNameLst>
                                      </p:cBhvr>
                                      <p:to>
                                        <p:strVal val="visible"/>
                                      </p:to>
                                    </p:set>
                                    <p:animEffect transition="in" filter="fade">
                                      <p:cBhvr>
                                        <p:cTn id="73" dur="500"/>
                                        <p:tgtEl>
                                          <p:spTgt spid="24"/>
                                        </p:tgtEl>
                                      </p:cBhvr>
                                    </p:animEffect>
                                  </p:childTnLst>
                                </p:cTn>
                              </p:par>
                              <p:par>
                                <p:cTn id="74" presetID="10" presetClass="exit" presetSubtype="0" fill="hold" nodeType="withEffect">
                                  <p:stCondLst>
                                    <p:cond delay="0"/>
                                  </p:stCondLst>
                                  <p:childTnLst>
                                    <p:animEffect transition="out" filter="fade">
                                      <p:cBhvr>
                                        <p:cTn id="75" dur="500"/>
                                        <p:tgtEl>
                                          <p:spTgt spid="23"/>
                                        </p:tgtEl>
                                      </p:cBhvr>
                                    </p:animEffect>
                                    <p:set>
                                      <p:cBhvr>
                                        <p:cTn id="76" dur="1" fill="hold">
                                          <p:stCondLst>
                                            <p:cond delay="499"/>
                                          </p:stCondLst>
                                        </p:cTn>
                                        <p:tgtEl>
                                          <p:spTgt spid="2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MandeLBROT</a:t>
            </a:r>
            <a:r>
              <a:rPr lang="en-US" dirty="0" smtClean="0"/>
              <a:t> EXAMPLE</a:t>
            </a:r>
            <a:endParaRPr lang="en-US" dirty="0"/>
          </a:p>
        </p:txBody>
      </p:sp>
      <p:sp>
        <p:nvSpPr>
          <p:cNvPr id="3" name="Content Placeholder 2"/>
          <p:cNvSpPr>
            <a:spLocks noGrp="1"/>
          </p:cNvSpPr>
          <p:nvPr>
            <p:ph idx="1"/>
          </p:nvPr>
        </p:nvSpPr>
        <p:spPr>
          <a:xfrm>
            <a:off x="2857500" y="1100138"/>
            <a:ext cx="6076950" cy="3720465"/>
          </a:xfrm>
        </p:spPr>
        <p:txBody>
          <a:bodyPr/>
          <a:lstStyle/>
          <a:p>
            <a:pPr marL="0" indent="0">
              <a:spcBef>
                <a:spcPts val="50"/>
              </a:spcBef>
              <a:spcAft>
                <a:spcPts val="0"/>
              </a:spcAft>
              <a:buNone/>
            </a:pPr>
            <a:r>
              <a:rPr lang="en-US" sz="1200" dirty="0">
                <a:latin typeface="Courier New" pitchFamily="49" charset="0"/>
                <a:cs typeface="Courier New" pitchFamily="49" charset="0"/>
              </a:rPr>
              <a:t> </a:t>
            </a:r>
            <a:r>
              <a:rPr lang="en-US" sz="1100" dirty="0" smtClean="0">
                <a:latin typeface="Courier New" pitchFamily="49" charset="0"/>
                <a:cs typeface="Courier New" pitchFamily="49" charset="0"/>
              </a:rPr>
              <a:t>new Kernel(){ </a:t>
            </a:r>
          </a:p>
          <a:p>
            <a:pPr marL="0" indent="0">
              <a:spcBef>
                <a:spcPts val="50"/>
              </a:spcBef>
              <a:spcAft>
                <a:spcPts val="0"/>
              </a:spcAft>
              <a:buNone/>
            </a:pPr>
            <a:r>
              <a:rPr lang="en-US" sz="1100" dirty="0">
                <a:latin typeface="Courier New" pitchFamily="49" charset="0"/>
                <a:cs typeface="Courier New" pitchFamily="49" charset="0"/>
              </a:rPr>
              <a:t> </a:t>
            </a:r>
            <a:r>
              <a:rPr lang="en-US" sz="1100" dirty="0" smtClean="0">
                <a:latin typeface="Courier New" pitchFamily="49" charset="0"/>
                <a:cs typeface="Courier New" pitchFamily="49" charset="0"/>
              </a:rPr>
              <a:t>  @Override </a:t>
            </a:r>
            <a:r>
              <a:rPr lang="en-US" sz="1100" dirty="0">
                <a:latin typeface="Courier New" pitchFamily="49" charset="0"/>
                <a:cs typeface="Courier New" pitchFamily="49" charset="0"/>
              </a:rPr>
              <a:t>public void run() </a:t>
            </a:r>
            <a:r>
              <a:rPr lang="en-US" sz="1100" dirty="0" smtClean="0">
                <a:latin typeface="Courier New" pitchFamily="49" charset="0"/>
                <a:cs typeface="Courier New" pitchFamily="49" charset="0"/>
              </a:rPr>
              <a:t>{</a:t>
            </a:r>
            <a:endParaRPr lang="en-US" sz="1100" dirty="0">
              <a:latin typeface="Courier New" pitchFamily="49" charset="0"/>
              <a:cs typeface="Courier New" pitchFamily="49" charset="0"/>
            </a:endParaRPr>
          </a:p>
          <a:p>
            <a:pPr marL="0" indent="0">
              <a:spcBef>
                <a:spcPts val="50"/>
              </a:spcBef>
              <a:spcAft>
                <a:spcPts val="0"/>
              </a:spcAft>
              <a:buNone/>
            </a:pPr>
            <a:r>
              <a:rPr lang="en-US" sz="1100" dirty="0">
                <a:latin typeface="Courier New" pitchFamily="49" charset="0"/>
                <a:cs typeface="Courier New" pitchFamily="49" charset="0"/>
              </a:rPr>
              <a:t>      </a:t>
            </a:r>
            <a:r>
              <a:rPr lang="en-US" sz="1100" dirty="0" err="1" smtClean="0">
                <a:latin typeface="Courier New" pitchFamily="49" charset="0"/>
                <a:cs typeface="Courier New" pitchFamily="49" charset="0"/>
              </a:rPr>
              <a:t>int</a:t>
            </a:r>
            <a:r>
              <a:rPr lang="en-US" sz="1100" dirty="0" smtClean="0">
                <a:latin typeface="Courier New" pitchFamily="49" charset="0"/>
                <a:cs typeface="Courier New" pitchFamily="49" charset="0"/>
              </a:rPr>
              <a:t> </a:t>
            </a:r>
            <a:r>
              <a:rPr lang="en-US" sz="1100" dirty="0" err="1">
                <a:latin typeface="Courier New" pitchFamily="49" charset="0"/>
                <a:cs typeface="Courier New" pitchFamily="49" charset="0"/>
              </a:rPr>
              <a:t>gid</a:t>
            </a:r>
            <a:r>
              <a:rPr lang="en-US" sz="1100" dirty="0">
                <a:latin typeface="Courier New" pitchFamily="49" charset="0"/>
                <a:cs typeface="Courier New" pitchFamily="49" charset="0"/>
              </a:rPr>
              <a:t> = </a:t>
            </a:r>
            <a:r>
              <a:rPr lang="en-US" sz="1100" dirty="0" err="1">
                <a:latin typeface="Courier New" pitchFamily="49" charset="0"/>
                <a:cs typeface="Courier New" pitchFamily="49" charset="0"/>
              </a:rPr>
              <a:t>getGlobalId</a:t>
            </a:r>
            <a:r>
              <a:rPr lang="en-US" sz="1100" dirty="0" smtClean="0">
                <a:latin typeface="Courier New" pitchFamily="49" charset="0"/>
                <a:cs typeface="Courier New" pitchFamily="49" charset="0"/>
              </a:rPr>
              <a:t>();</a:t>
            </a:r>
            <a:endParaRPr lang="en-US" sz="1100" dirty="0">
              <a:latin typeface="Courier New" pitchFamily="49" charset="0"/>
              <a:cs typeface="Courier New" pitchFamily="49" charset="0"/>
            </a:endParaRPr>
          </a:p>
          <a:p>
            <a:pPr marL="0" indent="0">
              <a:spcAft>
                <a:spcPts val="0"/>
              </a:spcAft>
              <a:buNone/>
            </a:pPr>
            <a:r>
              <a:rPr lang="en-US" sz="1100" dirty="0">
                <a:latin typeface="Courier New" pitchFamily="49" charset="0"/>
                <a:cs typeface="Courier New" pitchFamily="49" charset="0"/>
              </a:rPr>
              <a:t>      </a:t>
            </a:r>
            <a:r>
              <a:rPr lang="en-US" sz="1100" dirty="0" smtClean="0">
                <a:latin typeface="Courier New" pitchFamily="49" charset="0"/>
                <a:cs typeface="Courier New" pitchFamily="49" charset="0"/>
              </a:rPr>
              <a:t>float </a:t>
            </a:r>
            <a:r>
              <a:rPr lang="en-US" sz="1100" dirty="0">
                <a:latin typeface="Courier New" pitchFamily="49" charset="0"/>
                <a:cs typeface="Courier New" pitchFamily="49" charset="0"/>
              </a:rPr>
              <a:t>x = (((</a:t>
            </a:r>
            <a:r>
              <a:rPr lang="en-US" sz="1100" dirty="0" err="1" smtClean="0">
                <a:latin typeface="Courier New" pitchFamily="49" charset="0"/>
                <a:cs typeface="Courier New" pitchFamily="49" charset="0"/>
              </a:rPr>
              <a:t>gid</a:t>
            </a:r>
            <a:r>
              <a:rPr lang="en-US" sz="1100" dirty="0" smtClean="0">
                <a:latin typeface="Courier New" pitchFamily="49" charset="0"/>
                <a:cs typeface="Courier New" pitchFamily="49" charset="0"/>
              </a:rPr>
              <a:t> % w)-(w/2))/(float)w); </a:t>
            </a:r>
            <a:r>
              <a:rPr lang="en-US" sz="1100" dirty="0">
                <a:latin typeface="Courier New" pitchFamily="49" charset="0"/>
                <a:cs typeface="Courier New" pitchFamily="49" charset="0"/>
              </a:rPr>
              <a:t>// </a:t>
            </a:r>
            <a:r>
              <a:rPr lang="en-US" sz="1100" dirty="0" smtClean="0">
                <a:latin typeface="Courier New" pitchFamily="49" charset="0"/>
                <a:cs typeface="Courier New" pitchFamily="49" charset="0"/>
              </a:rPr>
              <a:t>x </a:t>
            </a:r>
            <a:r>
              <a:rPr lang="en-US" sz="1100" dirty="0">
                <a:latin typeface="Courier New" pitchFamily="49" charset="0"/>
                <a:cs typeface="Courier New" pitchFamily="49" charset="0"/>
              </a:rPr>
              <a:t>{-1.0 .. +1.0</a:t>
            </a:r>
            <a:r>
              <a:rPr lang="en-US" sz="1100" dirty="0" smtClean="0">
                <a:latin typeface="Courier New" pitchFamily="49" charset="0"/>
                <a:cs typeface="Courier New" pitchFamily="49" charset="0"/>
              </a:rPr>
              <a:t>}</a:t>
            </a:r>
            <a:endParaRPr lang="en-US" sz="1100" dirty="0">
              <a:latin typeface="Courier New" pitchFamily="49" charset="0"/>
              <a:cs typeface="Courier New" pitchFamily="49" charset="0"/>
            </a:endParaRPr>
          </a:p>
          <a:p>
            <a:pPr marL="0" indent="0">
              <a:spcAft>
                <a:spcPts val="0"/>
              </a:spcAft>
              <a:buNone/>
            </a:pPr>
            <a:r>
              <a:rPr lang="en-US" sz="1100" dirty="0">
                <a:latin typeface="Courier New" pitchFamily="49" charset="0"/>
                <a:cs typeface="Courier New" pitchFamily="49" charset="0"/>
              </a:rPr>
              <a:t>      </a:t>
            </a:r>
            <a:r>
              <a:rPr lang="en-US" sz="1100" dirty="0" smtClean="0">
                <a:latin typeface="Courier New" pitchFamily="49" charset="0"/>
                <a:cs typeface="Courier New" pitchFamily="49" charset="0"/>
              </a:rPr>
              <a:t>float </a:t>
            </a:r>
            <a:r>
              <a:rPr lang="en-US" sz="1100" dirty="0">
                <a:latin typeface="Courier New" pitchFamily="49" charset="0"/>
                <a:cs typeface="Courier New" pitchFamily="49" charset="0"/>
              </a:rPr>
              <a:t>y = (((</a:t>
            </a:r>
            <a:r>
              <a:rPr lang="en-US" sz="1100" dirty="0" err="1" smtClean="0">
                <a:latin typeface="Courier New" pitchFamily="49" charset="0"/>
                <a:cs typeface="Courier New" pitchFamily="49" charset="0"/>
              </a:rPr>
              <a:t>gid</a:t>
            </a:r>
            <a:r>
              <a:rPr lang="en-US" sz="1100" dirty="0" smtClean="0">
                <a:latin typeface="Courier New" pitchFamily="49" charset="0"/>
                <a:cs typeface="Courier New" pitchFamily="49" charset="0"/>
              </a:rPr>
              <a:t> / w)-(h/2))/(float)h); </a:t>
            </a:r>
            <a:r>
              <a:rPr lang="en-US" sz="1100" dirty="0">
                <a:latin typeface="Courier New" pitchFamily="49" charset="0"/>
                <a:cs typeface="Courier New" pitchFamily="49" charset="0"/>
              </a:rPr>
              <a:t>// </a:t>
            </a:r>
            <a:r>
              <a:rPr lang="en-US" sz="1100" dirty="0" smtClean="0">
                <a:latin typeface="Courier New" pitchFamily="49" charset="0"/>
                <a:cs typeface="Courier New" pitchFamily="49" charset="0"/>
              </a:rPr>
              <a:t>y </a:t>
            </a:r>
            <a:r>
              <a:rPr lang="en-US" sz="1100" dirty="0">
                <a:latin typeface="Courier New" pitchFamily="49" charset="0"/>
                <a:cs typeface="Courier New" pitchFamily="49" charset="0"/>
              </a:rPr>
              <a:t>{-1.0 .. +1.0}</a:t>
            </a:r>
            <a:r>
              <a:rPr lang="en-US" sz="1100" dirty="0" smtClean="0">
                <a:latin typeface="Courier New" pitchFamily="49" charset="0"/>
                <a:cs typeface="Courier New" pitchFamily="49" charset="0"/>
              </a:rPr>
              <a:t>             </a:t>
            </a:r>
          </a:p>
          <a:p>
            <a:pPr marL="0" indent="0">
              <a:spcAft>
                <a:spcPts val="0"/>
              </a:spcAft>
              <a:buNone/>
            </a:pPr>
            <a:r>
              <a:rPr lang="en-US" sz="1100" dirty="0">
                <a:latin typeface="Courier New" pitchFamily="49" charset="0"/>
                <a:cs typeface="Courier New" pitchFamily="49" charset="0"/>
              </a:rPr>
              <a:t> </a:t>
            </a:r>
            <a:r>
              <a:rPr lang="en-US" sz="1100" dirty="0" smtClean="0">
                <a:latin typeface="Courier New" pitchFamily="49" charset="0"/>
                <a:cs typeface="Courier New" pitchFamily="49" charset="0"/>
              </a:rPr>
              <a:t>     float </a:t>
            </a:r>
            <a:r>
              <a:rPr lang="en-US" sz="1100" dirty="0" err="1">
                <a:latin typeface="Courier New" pitchFamily="49" charset="0"/>
                <a:cs typeface="Courier New" pitchFamily="49" charset="0"/>
              </a:rPr>
              <a:t>zx</a:t>
            </a:r>
            <a:r>
              <a:rPr lang="en-US" sz="1100" dirty="0">
                <a:latin typeface="Courier New" pitchFamily="49" charset="0"/>
                <a:cs typeface="Courier New" pitchFamily="49" charset="0"/>
              </a:rPr>
              <a:t> = </a:t>
            </a:r>
            <a:r>
              <a:rPr lang="en-US" sz="1100" dirty="0" smtClean="0">
                <a:latin typeface="Courier New" pitchFamily="49" charset="0"/>
                <a:cs typeface="Courier New" pitchFamily="49" charset="0"/>
              </a:rPr>
              <a:t>x,</a:t>
            </a:r>
            <a:r>
              <a:rPr lang="en-US" sz="1100" dirty="0">
                <a:latin typeface="Courier New" pitchFamily="49" charset="0"/>
                <a:cs typeface="Courier New" pitchFamily="49" charset="0"/>
              </a:rPr>
              <a:t> </a:t>
            </a:r>
            <a:r>
              <a:rPr lang="en-US" sz="1100" dirty="0" err="1" smtClean="0">
                <a:latin typeface="Courier New" pitchFamily="49" charset="0"/>
                <a:cs typeface="Courier New" pitchFamily="49" charset="0"/>
              </a:rPr>
              <a:t>zy</a:t>
            </a:r>
            <a:r>
              <a:rPr lang="en-US" sz="1100" dirty="0" smtClean="0">
                <a:latin typeface="Courier New" pitchFamily="49" charset="0"/>
                <a:cs typeface="Courier New" pitchFamily="49" charset="0"/>
              </a:rPr>
              <a:t> </a:t>
            </a:r>
            <a:r>
              <a:rPr lang="en-US" sz="1100" dirty="0">
                <a:latin typeface="Courier New" pitchFamily="49" charset="0"/>
                <a:cs typeface="Courier New" pitchFamily="49" charset="0"/>
              </a:rPr>
              <a:t>= </a:t>
            </a:r>
            <a:r>
              <a:rPr lang="en-US" sz="1100" dirty="0" smtClean="0">
                <a:latin typeface="Courier New" pitchFamily="49" charset="0"/>
                <a:cs typeface="Courier New" pitchFamily="49" charset="0"/>
              </a:rPr>
              <a:t>y, </a:t>
            </a:r>
            <a:r>
              <a:rPr lang="en-US" sz="1100" dirty="0" err="1" smtClean="0">
                <a:latin typeface="Courier New" pitchFamily="49" charset="0"/>
                <a:cs typeface="Courier New" pitchFamily="49" charset="0"/>
              </a:rPr>
              <a:t>new_zx</a:t>
            </a:r>
            <a:r>
              <a:rPr lang="en-US" sz="1100" dirty="0" smtClean="0">
                <a:latin typeface="Courier New" pitchFamily="49" charset="0"/>
                <a:cs typeface="Courier New" pitchFamily="49" charset="0"/>
              </a:rPr>
              <a:t> </a:t>
            </a:r>
            <a:r>
              <a:rPr lang="en-US" sz="1100" dirty="0">
                <a:latin typeface="Courier New" pitchFamily="49" charset="0"/>
                <a:cs typeface="Courier New" pitchFamily="49" charset="0"/>
              </a:rPr>
              <a:t>= 0f</a:t>
            </a:r>
            <a:r>
              <a:rPr lang="en-US" sz="1100" dirty="0" smtClean="0">
                <a:latin typeface="Courier New" pitchFamily="49" charset="0"/>
                <a:cs typeface="Courier New" pitchFamily="49" charset="0"/>
              </a:rPr>
              <a:t>;</a:t>
            </a:r>
          </a:p>
          <a:p>
            <a:pPr marL="0" indent="0">
              <a:spcBef>
                <a:spcPts val="50"/>
              </a:spcBef>
              <a:spcAft>
                <a:spcPts val="0"/>
              </a:spcAft>
              <a:buNone/>
            </a:pPr>
            <a:r>
              <a:rPr lang="en-US" sz="1100" dirty="0" smtClean="0">
                <a:latin typeface="Courier New" pitchFamily="49" charset="0"/>
                <a:cs typeface="Courier New" pitchFamily="49" charset="0"/>
              </a:rPr>
              <a:t>      </a:t>
            </a:r>
            <a:r>
              <a:rPr lang="en-US" sz="1100" dirty="0" err="1" smtClean="0">
                <a:latin typeface="Courier New" pitchFamily="49" charset="0"/>
                <a:cs typeface="Courier New" pitchFamily="49" charset="0"/>
              </a:rPr>
              <a:t>int</a:t>
            </a:r>
            <a:r>
              <a:rPr lang="en-US" sz="1100" dirty="0" smtClean="0">
                <a:latin typeface="Courier New" pitchFamily="49" charset="0"/>
                <a:cs typeface="Courier New" pitchFamily="49" charset="0"/>
              </a:rPr>
              <a:t> count = 0;</a:t>
            </a:r>
            <a:endParaRPr lang="en-US" sz="1100" dirty="0">
              <a:latin typeface="Courier New" pitchFamily="49" charset="0"/>
              <a:cs typeface="Courier New" pitchFamily="49" charset="0"/>
            </a:endParaRPr>
          </a:p>
          <a:p>
            <a:pPr marL="0" indent="0">
              <a:spcBef>
                <a:spcPts val="50"/>
              </a:spcBef>
              <a:spcAft>
                <a:spcPts val="0"/>
              </a:spcAft>
              <a:buNone/>
            </a:pPr>
            <a:r>
              <a:rPr lang="en-US" sz="1100" dirty="0">
                <a:latin typeface="Courier New" pitchFamily="49" charset="0"/>
                <a:cs typeface="Courier New" pitchFamily="49" charset="0"/>
              </a:rPr>
              <a:t>      </a:t>
            </a:r>
            <a:r>
              <a:rPr lang="en-US" sz="1100" dirty="0" smtClean="0">
                <a:latin typeface="Courier New" pitchFamily="49" charset="0"/>
                <a:cs typeface="Courier New" pitchFamily="49" charset="0"/>
              </a:rPr>
              <a:t>while </a:t>
            </a:r>
            <a:r>
              <a:rPr lang="en-US" sz="1100" dirty="0">
                <a:latin typeface="Courier New" pitchFamily="49" charset="0"/>
                <a:cs typeface="Courier New" pitchFamily="49" charset="0"/>
              </a:rPr>
              <a:t>(count &lt; </a:t>
            </a:r>
            <a:r>
              <a:rPr lang="en-US" sz="1100" dirty="0" err="1">
                <a:latin typeface="Courier New" pitchFamily="49" charset="0"/>
                <a:cs typeface="Courier New" pitchFamily="49" charset="0"/>
              </a:rPr>
              <a:t>maxIterations</a:t>
            </a:r>
            <a:r>
              <a:rPr lang="en-US" sz="1100" dirty="0">
                <a:latin typeface="Courier New" pitchFamily="49" charset="0"/>
                <a:cs typeface="Courier New" pitchFamily="49" charset="0"/>
              </a:rPr>
              <a:t> &amp;&amp; </a:t>
            </a:r>
            <a:r>
              <a:rPr lang="en-US" sz="1100" dirty="0" err="1">
                <a:latin typeface="Courier New" pitchFamily="49" charset="0"/>
                <a:cs typeface="Courier New" pitchFamily="49" charset="0"/>
              </a:rPr>
              <a:t>zx</a:t>
            </a:r>
            <a:r>
              <a:rPr lang="en-US" sz="1100" dirty="0">
                <a:latin typeface="Courier New" pitchFamily="49" charset="0"/>
                <a:cs typeface="Courier New" pitchFamily="49" charset="0"/>
              </a:rPr>
              <a:t> * </a:t>
            </a:r>
            <a:r>
              <a:rPr lang="en-US" sz="1100" dirty="0" err="1">
                <a:latin typeface="Courier New" pitchFamily="49" charset="0"/>
                <a:cs typeface="Courier New" pitchFamily="49" charset="0"/>
              </a:rPr>
              <a:t>zx</a:t>
            </a:r>
            <a:r>
              <a:rPr lang="en-US" sz="1100" dirty="0">
                <a:latin typeface="Courier New" pitchFamily="49" charset="0"/>
                <a:cs typeface="Courier New" pitchFamily="49" charset="0"/>
              </a:rPr>
              <a:t> + </a:t>
            </a:r>
            <a:r>
              <a:rPr lang="en-US" sz="1100" dirty="0" err="1">
                <a:latin typeface="Courier New" pitchFamily="49" charset="0"/>
                <a:cs typeface="Courier New" pitchFamily="49" charset="0"/>
              </a:rPr>
              <a:t>zy</a:t>
            </a:r>
            <a:r>
              <a:rPr lang="en-US" sz="1100" dirty="0">
                <a:latin typeface="Courier New" pitchFamily="49" charset="0"/>
                <a:cs typeface="Courier New" pitchFamily="49" charset="0"/>
              </a:rPr>
              <a:t> * </a:t>
            </a:r>
            <a:r>
              <a:rPr lang="en-US" sz="1100" dirty="0" err="1">
                <a:latin typeface="Courier New" pitchFamily="49" charset="0"/>
                <a:cs typeface="Courier New" pitchFamily="49" charset="0"/>
              </a:rPr>
              <a:t>zy</a:t>
            </a:r>
            <a:r>
              <a:rPr lang="en-US" sz="1100" dirty="0">
                <a:latin typeface="Courier New" pitchFamily="49" charset="0"/>
                <a:cs typeface="Courier New" pitchFamily="49" charset="0"/>
              </a:rPr>
              <a:t> &lt; 8) {</a:t>
            </a:r>
          </a:p>
          <a:p>
            <a:pPr marL="0" indent="0">
              <a:spcBef>
                <a:spcPts val="50"/>
              </a:spcBef>
              <a:spcAft>
                <a:spcPts val="0"/>
              </a:spcAft>
              <a:buNone/>
            </a:pPr>
            <a:r>
              <a:rPr lang="en-US" sz="1100" dirty="0">
                <a:latin typeface="Courier New" pitchFamily="49" charset="0"/>
                <a:cs typeface="Courier New" pitchFamily="49" charset="0"/>
              </a:rPr>
              <a:t>      </a:t>
            </a:r>
            <a:r>
              <a:rPr lang="en-US" sz="1100" dirty="0" smtClean="0">
                <a:latin typeface="Courier New" pitchFamily="49" charset="0"/>
                <a:cs typeface="Courier New" pitchFamily="49" charset="0"/>
              </a:rPr>
              <a:t>   </a:t>
            </a:r>
            <a:r>
              <a:rPr lang="en-US" sz="1100" dirty="0" err="1" smtClean="0">
                <a:latin typeface="Courier New" pitchFamily="49" charset="0"/>
                <a:cs typeface="Courier New" pitchFamily="49" charset="0"/>
              </a:rPr>
              <a:t>new_zx</a:t>
            </a:r>
            <a:r>
              <a:rPr lang="en-US" sz="1100" dirty="0" smtClean="0">
                <a:latin typeface="Courier New" pitchFamily="49" charset="0"/>
                <a:cs typeface="Courier New" pitchFamily="49" charset="0"/>
              </a:rPr>
              <a:t> </a:t>
            </a:r>
            <a:r>
              <a:rPr lang="en-US" sz="1100" dirty="0">
                <a:latin typeface="Courier New" pitchFamily="49" charset="0"/>
                <a:cs typeface="Courier New" pitchFamily="49" charset="0"/>
              </a:rPr>
              <a:t>= </a:t>
            </a:r>
            <a:r>
              <a:rPr lang="en-US" sz="1100" dirty="0" err="1">
                <a:latin typeface="Courier New" pitchFamily="49" charset="0"/>
                <a:cs typeface="Courier New" pitchFamily="49" charset="0"/>
              </a:rPr>
              <a:t>zx</a:t>
            </a:r>
            <a:r>
              <a:rPr lang="en-US" sz="1100" dirty="0">
                <a:latin typeface="Courier New" pitchFamily="49" charset="0"/>
                <a:cs typeface="Courier New" pitchFamily="49" charset="0"/>
              </a:rPr>
              <a:t> * </a:t>
            </a:r>
            <a:r>
              <a:rPr lang="en-US" sz="1100" dirty="0" err="1">
                <a:latin typeface="Courier New" pitchFamily="49" charset="0"/>
                <a:cs typeface="Courier New" pitchFamily="49" charset="0"/>
              </a:rPr>
              <a:t>zx</a:t>
            </a:r>
            <a:r>
              <a:rPr lang="en-US" sz="1100" dirty="0">
                <a:latin typeface="Courier New" pitchFamily="49" charset="0"/>
                <a:cs typeface="Courier New" pitchFamily="49" charset="0"/>
              </a:rPr>
              <a:t> - </a:t>
            </a:r>
            <a:r>
              <a:rPr lang="en-US" sz="1100" dirty="0" err="1">
                <a:latin typeface="Courier New" pitchFamily="49" charset="0"/>
                <a:cs typeface="Courier New" pitchFamily="49" charset="0"/>
              </a:rPr>
              <a:t>zy</a:t>
            </a:r>
            <a:r>
              <a:rPr lang="en-US" sz="1100" dirty="0">
                <a:latin typeface="Courier New" pitchFamily="49" charset="0"/>
                <a:cs typeface="Courier New" pitchFamily="49" charset="0"/>
              </a:rPr>
              <a:t> * </a:t>
            </a:r>
            <a:r>
              <a:rPr lang="en-US" sz="1100" dirty="0" err="1">
                <a:latin typeface="Courier New" pitchFamily="49" charset="0"/>
                <a:cs typeface="Courier New" pitchFamily="49" charset="0"/>
              </a:rPr>
              <a:t>zy</a:t>
            </a:r>
            <a:r>
              <a:rPr lang="en-US" sz="1100" dirty="0">
                <a:latin typeface="Courier New" pitchFamily="49" charset="0"/>
                <a:cs typeface="Courier New" pitchFamily="49" charset="0"/>
              </a:rPr>
              <a:t> + x;</a:t>
            </a:r>
          </a:p>
          <a:p>
            <a:pPr marL="0" indent="0">
              <a:spcBef>
                <a:spcPts val="50"/>
              </a:spcBef>
              <a:spcAft>
                <a:spcPts val="0"/>
              </a:spcAft>
              <a:buNone/>
            </a:pPr>
            <a:r>
              <a:rPr lang="es-ES" sz="1100" dirty="0">
                <a:latin typeface="Courier New" pitchFamily="49" charset="0"/>
                <a:cs typeface="Courier New" pitchFamily="49" charset="0"/>
              </a:rPr>
              <a:t>         </a:t>
            </a:r>
            <a:r>
              <a:rPr lang="es-ES" sz="1100" dirty="0" err="1" smtClean="0">
                <a:latin typeface="Courier New" pitchFamily="49" charset="0"/>
                <a:cs typeface="Courier New" pitchFamily="49" charset="0"/>
              </a:rPr>
              <a:t>zy</a:t>
            </a:r>
            <a:r>
              <a:rPr lang="es-ES" sz="1100" dirty="0" smtClean="0">
                <a:latin typeface="Courier New" pitchFamily="49" charset="0"/>
                <a:cs typeface="Courier New" pitchFamily="49" charset="0"/>
              </a:rPr>
              <a:t> </a:t>
            </a:r>
            <a:r>
              <a:rPr lang="es-ES" sz="1100" dirty="0">
                <a:latin typeface="Courier New" pitchFamily="49" charset="0"/>
                <a:cs typeface="Courier New" pitchFamily="49" charset="0"/>
              </a:rPr>
              <a:t>= 2 * </a:t>
            </a:r>
            <a:r>
              <a:rPr lang="es-ES" sz="1100" dirty="0" err="1">
                <a:latin typeface="Courier New" pitchFamily="49" charset="0"/>
                <a:cs typeface="Courier New" pitchFamily="49" charset="0"/>
              </a:rPr>
              <a:t>zx</a:t>
            </a:r>
            <a:r>
              <a:rPr lang="es-ES" sz="1100" dirty="0">
                <a:latin typeface="Courier New" pitchFamily="49" charset="0"/>
                <a:cs typeface="Courier New" pitchFamily="49" charset="0"/>
              </a:rPr>
              <a:t> * </a:t>
            </a:r>
            <a:r>
              <a:rPr lang="es-ES" sz="1100" dirty="0" err="1">
                <a:latin typeface="Courier New" pitchFamily="49" charset="0"/>
                <a:cs typeface="Courier New" pitchFamily="49" charset="0"/>
              </a:rPr>
              <a:t>zy</a:t>
            </a:r>
            <a:r>
              <a:rPr lang="es-ES" sz="1100" dirty="0">
                <a:latin typeface="Courier New" pitchFamily="49" charset="0"/>
                <a:cs typeface="Courier New" pitchFamily="49" charset="0"/>
              </a:rPr>
              <a:t> + y;</a:t>
            </a:r>
          </a:p>
          <a:p>
            <a:pPr marL="0" indent="0">
              <a:spcBef>
                <a:spcPts val="50"/>
              </a:spcBef>
              <a:spcAft>
                <a:spcPts val="0"/>
              </a:spcAft>
              <a:buNone/>
            </a:pPr>
            <a:r>
              <a:rPr lang="en-US" sz="1100" dirty="0">
                <a:latin typeface="Courier New" pitchFamily="49" charset="0"/>
                <a:cs typeface="Courier New" pitchFamily="49" charset="0"/>
              </a:rPr>
              <a:t>         </a:t>
            </a:r>
            <a:r>
              <a:rPr lang="en-US" sz="1100" dirty="0" err="1" smtClean="0">
                <a:latin typeface="Courier New" pitchFamily="49" charset="0"/>
                <a:cs typeface="Courier New" pitchFamily="49" charset="0"/>
              </a:rPr>
              <a:t>zx</a:t>
            </a:r>
            <a:r>
              <a:rPr lang="en-US" sz="1100" dirty="0" smtClean="0">
                <a:latin typeface="Courier New" pitchFamily="49" charset="0"/>
                <a:cs typeface="Courier New" pitchFamily="49" charset="0"/>
              </a:rPr>
              <a:t> </a:t>
            </a:r>
            <a:r>
              <a:rPr lang="en-US" sz="1100" dirty="0">
                <a:latin typeface="Courier New" pitchFamily="49" charset="0"/>
                <a:cs typeface="Courier New" pitchFamily="49" charset="0"/>
              </a:rPr>
              <a:t>= </a:t>
            </a:r>
            <a:r>
              <a:rPr lang="en-US" sz="1100" dirty="0" err="1">
                <a:latin typeface="Courier New" pitchFamily="49" charset="0"/>
                <a:cs typeface="Courier New" pitchFamily="49" charset="0"/>
              </a:rPr>
              <a:t>new_zx</a:t>
            </a:r>
            <a:r>
              <a:rPr lang="en-US" sz="1100" dirty="0">
                <a:latin typeface="Courier New" pitchFamily="49" charset="0"/>
                <a:cs typeface="Courier New" pitchFamily="49" charset="0"/>
              </a:rPr>
              <a:t>;</a:t>
            </a:r>
          </a:p>
          <a:p>
            <a:pPr marL="0" indent="0">
              <a:spcBef>
                <a:spcPts val="50"/>
              </a:spcBef>
              <a:spcAft>
                <a:spcPts val="0"/>
              </a:spcAft>
              <a:buNone/>
            </a:pPr>
            <a:r>
              <a:rPr lang="en-US" sz="1100" dirty="0">
                <a:latin typeface="Courier New" pitchFamily="49" charset="0"/>
                <a:cs typeface="Courier New" pitchFamily="49" charset="0"/>
              </a:rPr>
              <a:t>         </a:t>
            </a:r>
            <a:r>
              <a:rPr lang="en-US" sz="1100" dirty="0" smtClean="0">
                <a:latin typeface="Courier New" pitchFamily="49" charset="0"/>
                <a:cs typeface="Courier New" pitchFamily="49" charset="0"/>
              </a:rPr>
              <a:t>count</a:t>
            </a:r>
            <a:r>
              <a:rPr lang="en-US" sz="1100" dirty="0">
                <a:latin typeface="Courier New" pitchFamily="49" charset="0"/>
                <a:cs typeface="Courier New" pitchFamily="49" charset="0"/>
              </a:rPr>
              <a:t>++;</a:t>
            </a:r>
          </a:p>
          <a:p>
            <a:pPr marL="0" indent="0">
              <a:spcBef>
                <a:spcPts val="50"/>
              </a:spcBef>
              <a:spcAft>
                <a:spcPts val="0"/>
              </a:spcAft>
              <a:buNone/>
            </a:pPr>
            <a:r>
              <a:rPr lang="en-US" sz="1100" dirty="0">
                <a:latin typeface="Courier New" pitchFamily="49" charset="0"/>
                <a:cs typeface="Courier New" pitchFamily="49" charset="0"/>
              </a:rPr>
              <a:t>      </a:t>
            </a:r>
            <a:r>
              <a:rPr lang="en-US" sz="1100" dirty="0" smtClean="0">
                <a:latin typeface="Courier New" pitchFamily="49" charset="0"/>
                <a:cs typeface="Courier New" pitchFamily="49" charset="0"/>
              </a:rPr>
              <a:t>}</a:t>
            </a:r>
            <a:endParaRPr lang="en-US" sz="1100" dirty="0">
              <a:latin typeface="Courier New" pitchFamily="49" charset="0"/>
              <a:cs typeface="Courier New" pitchFamily="49" charset="0"/>
            </a:endParaRPr>
          </a:p>
          <a:p>
            <a:pPr marL="0" indent="0">
              <a:spcBef>
                <a:spcPts val="50"/>
              </a:spcBef>
              <a:spcAft>
                <a:spcPts val="0"/>
              </a:spcAft>
              <a:buNone/>
            </a:pPr>
            <a:r>
              <a:rPr lang="en-US" sz="1100" dirty="0">
                <a:latin typeface="Courier New" pitchFamily="49" charset="0"/>
                <a:cs typeface="Courier New" pitchFamily="49" charset="0"/>
              </a:rPr>
              <a:t>      </a:t>
            </a:r>
            <a:r>
              <a:rPr lang="en-US" sz="1100" dirty="0" err="1" smtClean="0">
                <a:latin typeface="Courier New" pitchFamily="49" charset="0"/>
                <a:cs typeface="Courier New" pitchFamily="49" charset="0"/>
              </a:rPr>
              <a:t>rgb</a:t>
            </a:r>
            <a:r>
              <a:rPr lang="en-US" sz="1100" dirty="0" smtClean="0">
                <a:latin typeface="Courier New" pitchFamily="49" charset="0"/>
                <a:cs typeface="Courier New" pitchFamily="49" charset="0"/>
              </a:rPr>
              <a:t>[</a:t>
            </a:r>
            <a:r>
              <a:rPr lang="en-US" sz="1100" dirty="0" err="1" smtClean="0">
                <a:latin typeface="Courier New" pitchFamily="49" charset="0"/>
                <a:cs typeface="Courier New" pitchFamily="49" charset="0"/>
              </a:rPr>
              <a:t>gid</a:t>
            </a:r>
            <a:r>
              <a:rPr lang="en-US" sz="1100" dirty="0">
                <a:latin typeface="Courier New" pitchFamily="49" charset="0"/>
                <a:cs typeface="Courier New" pitchFamily="49" charset="0"/>
              </a:rPr>
              <a:t>] = </a:t>
            </a:r>
            <a:r>
              <a:rPr lang="en-US" sz="1100" dirty="0" err="1">
                <a:latin typeface="Courier New" pitchFamily="49" charset="0"/>
                <a:cs typeface="Courier New" pitchFamily="49" charset="0"/>
              </a:rPr>
              <a:t>pallette</a:t>
            </a:r>
            <a:r>
              <a:rPr lang="en-US" sz="1100" dirty="0">
                <a:latin typeface="Courier New" pitchFamily="49" charset="0"/>
                <a:cs typeface="Courier New" pitchFamily="49" charset="0"/>
              </a:rPr>
              <a:t>[count];</a:t>
            </a:r>
          </a:p>
          <a:p>
            <a:pPr marL="0" indent="0">
              <a:spcBef>
                <a:spcPts val="50"/>
              </a:spcBef>
              <a:spcAft>
                <a:spcPts val="0"/>
              </a:spcAft>
              <a:buNone/>
            </a:pPr>
            <a:r>
              <a:rPr lang="en-US" sz="1100" dirty="0">
                <a:latin typeface="Courier New" pitchFamily="49" charset="0"/>
                <a:cs typeface="Courier New" pitchFamily="49" charset="0"/>
              </a:rPr>
              <a:t>   </a:t>
            </a:r>
            <a:r>
              <a:rPr lang="en-US" sz="1100" dirty="0" smtClean="0">
                <a:latin typeface="Courier New" pitchFamily="49" charset="0"/>
                <a:cs typeface="Courier New" pitchFamily="49" charset="0"/>
              </a:rPr>
              <a:t>}).execute(width*height);</a:t>
            </a:r>
            <a:endParaRPr lang="en-US" sz="1100" dirty="0">
              <a:latin typeface="Courier New" pitchFamily="49" charset="0"/>
              <a:cs typeface="Courier New" pitchFamily="49"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3863" y="1100138"/>
            <a:ext cx="2196515" cy="2957512"/>
          </a:xfrm>
          <a:prstGeom prst="rect">
            <a:avLst/>
          </a:prstGeom>
        </p:spPr>
      </p:pic>
    </p:spTree>
    <p:extLst>
      <p:ext uri="{BB962C8B-B14F-4D97-AF65-F5344CB8AC3E}">
        <p14:creationId xmlns:p14="http://schemas.microsoft.com/office/powerpoint/2010/main" val="7798786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CONWAYS ‘Game OF LIFE’ EXAMPLE</a:t>
            </a:r>
            <a:endParaRPr lang="en-US" dirty="0"/>
          </a:p>
        </p:txBody>
      </p:sp>
      <p:sp>
        <p:nvSpPr>
          <p:cNvPr id="3" name="Content Placeholder 2"/>
          <p:cNvSpPr>
            <a:spLocks noGrp="1"/>
          </p:cNvSpPr>
          <p:nvPr>
            <p:ph idx="1"/>
          </p:nvPr>
        </p:nvSpPr>
        <p:spPr>
          <a:xfrm>
            <a:off x="2849549" y="718661"/>
            <a:ext cx="6076950" cy="3924901"/>
          </a:xfrm>
        </p:spPr>
        <p:txBody>
          <a:bodyPr/>
          <a:lstStyle/>
          <a:p>
            <a:pPr marL="0" indent="0">
              <a:spcBef>
                <a:spcPts val="0"/>
              </a:spcBef>
              <a:spcAft>
                <a:spcPts val="0"/>
              </a:spcAft>
              <a:buNone/>
            </a:pPr>
            <a:r>
              <a:rPr lang="en-US" sz="900" dirty="0">
                <a:latin typeface="Courier New" pitchFamily="49" charset="0"/>
                <a:cs typeface="Courier New" pitchFamily="49" charset="0"/>
              </a:rPr>
              <a:t> @Override </a:t>
            </a:r>
            <a:r>
              <a:rPr lang="en-US" sz="900" b="1" dirty="0">
                <a:latin typeface="Courier New" pitchFamily="49" charset="0"/>
                <a:cs typeface="Courier New" pitchFamily="49" charset="0"/>
              </a:rPr>
              <a:t>public void run() {</a:t>
            </a:r>
          </a:p>
          <a:p>
            <a:pPr marL="0" indent="0">
              <a:spcBef>
                <a:spcPts val="0"/>
              </a:spcBef>
              <a:spcAft>
                <a:spcPts val="0"/>
              </a:spcAft>
              <a:buNone/>
            </a:pPr>
            <a:r>
              <a:rPr lang="en-US" sz="900" dirty="0">
                <a:latin typeface="Courier New" pitchFamily="49" charset="0"/>
                <a:cs typeface="Courier New" pitchFamily="49" charset="0"/>
              </a:rPr>
              <a:t>         </a:t>
            </a:r>
            <a:r>
              <a:rPr lang="en-US" sz="900" b="1" dirty="0" err="1">
                <a:latin typeface="Courier New" pitchFamily="49" charset="0"/>
                <a:cs typeface="Courier New" pitchFamily="49" charset="0"/>
              </a:rPr>
              <a:t>int</a:t>
            </a:r>
            <a:r>
              <a:rPr lang="en-US" sz="900" b="1" dirty="0">
                <a:latin typeface="Courier New" pitchFamily="49" charset="0"/>
                <a:cs typeface="Courier New" pitchFamily="49" charset="0"/>
              </a:rPr>
              <a:t> </a:t>
            </a:r>
            <a:r>
              <a:rPr lang="en-US" sz="900" b="1" dirty="0" err="1">
                <a:latin typeface="Courier New" pitchFamily="49" charset="0"/>
                <a:cs typeface="Courier New" pitchFamily="49" charset="0"/>
              </a:rPr>
              <a:t>gid</a:t>
            </a:r>
            <a:r>
              <a:rPr lang="en-US" sz="900" b="1" dirty="0">
                <a:latin typeface="Courier New" pitchFamily="49" charset="0"/>
                <a:cs typeface="Courier New" pitchFamily="49" charset="0"/>
              </a:rPr>
              <a:t> = </a:t>
            </a:r>
            <a:r>
              <a:rPr lang="en-US" sz="900" b="1" dirty="0" err="1">
                <a:latin typeface="Courier New" pitchFamily="49" charset="0"/>
                <a:cs typeface="Courier New" pitchFamily="49" charset="0"/>
              </a:rPr>
              <a:t>getGlobalId</a:t>
            </a:r>
            <a:r>
              <a:rPr lang="en-US" sz="900" b="1" dirty="0">
                <a:latin typeface="Courier New" pitchFamily="49" charset="0"/>
                <a:cs typeface="Courier New" pitchFamily="49" charset="0"/>
              </a:rPr>
              <a:t>();</a:t>
            </a:r>
          </a:p>
          <a:p>
            <a:pPr marL="0" indent="0">
              <a:spcBef>
                <a:spcPts val="0"/>
              </a:spcBef>
              <a:spcAft>
                <a:spcPts val="0"/>
              </a:spcAft>
              <a:buNone/>
            </a:pPr>
            <a:r>
              <a:rPr lang="en-US" sz="900" dirty="0">
                <a:latin typeface="Courier New" pitchFamily="49" charset="0"/>
                <a:cs typeface="Courier New" pitchFamily="49" charset="0"/>
              </a:rPr>
              <a:t>         </a:t>
            </a:r>
            <a:r>
              <a:rPr lang="en-US" sz="900" b="1" dirty="0" err="1">
                <a:latin typeface="Courier New" pitchFamily="49" charset="0"/>
                <a:cs typeface="Courier New" pitchFamily="49" charset="0"/>
              </a:rPr>
              <a:t>int</a:t>
            </a:r>
            <a:r>
              <a:rPr lang="en-US" sz="900" b="1" dirty="0">
                <a:latin typeface="Courier New" pitchFamily="49" charset="0"/>
                <a:cs typeface="Courier New" pitchFamily="49" charset="0"/>
              </a:rPr>
              <a:t> to = </a:t>
            </a:r>
            <a:r>
              <a:rPr lang="en-US" sz="900" b="1" dirty="0" err="1">
                <a:latin typeface="Courier New" pitchFamily="49" charset="0"/>
                <a:cs typeface="Courier New" pitchFamily="49" charset="0"/>
              </a:rPr>
              <a:t>gid</a:t>
            </a:r>
            <a:r>
              <a:rPr lang="en-US" sz="900" b="1" dirty="0">
                <a:latin typeface="Courier New" pitchFamily="49" charset="0"/>
                <a:cs typeface="Courier New" pitchFamily="49" charset="0"/>
              </a:rPr>
              <a:t> + </a:t>
            </a:r>
            <a:r>
              <a:rPr lang="en-US" sz="900" b="1" dirty="0" err="1">
                <a:latin typeface="Courier New" pitchFamily="49" charset="0"/>
                <a:cs typeface="Courier New" pitchFamily="49" charset="0"/>
              </a:rPr>
              <a:t>toBase</a:t>
            </a:r>
            <a:r>
              <a:rPr lang="en-US" sz="900" b="1" dirty="0">
                <a:latin typeface="Courier New" pitchFamily="49" charset="0"/>
                <a:cs typeface="Courier New" pitchFamily="49" charset="0"/>
              </a:rPr>
              <a:t>;</a:t>
            </a:r>
          </a:p>
          <a:p>
            <a:pPr marL="0" indent="0">
              <a:spcBef>
                <a:spcPts val="0"/>
              </a:spcBef>
              <a:spcAft>
                <a:spcPts val="0"/>
              </a:spcAft>
              <a:buNone/>
            </a:pPr>
            <a:r>
              <a:rPr lang="en-US" sz="900" dirty="0">
                <a:latin typeface="Courier New" pitchFamily="49" charset="0"/>
                <a:cs typeface="Courier New" pitchFamily="49" charset="0"/>
              </a:rPr>
              <a:t>         </a:t>
            </a:r>
            <a:r>
              <a:rPr lang="en-US" sz="900" b="1" dirty="0" err="1">
                <a:latin typeface="Courier New" pitchFamily="49" charset="0"/>
                <a:cs typeface="Courier New" pitchFamily="49" charset="0"/>
              </a:rPr>
              <a:t>int</a:t>
            </a:r>
            <a:r>
              <a:rPr lang="en-US" sz="900" b="1" dirty="0">
                <a:latin typeface="Courier New" pitchFamily="49" charset="0"/>
                <a:cs typeface="Courier New" pitchFamily="49" charset="0"/>
              </a:rPr>
              <a:t> from = </a:t>
            </a:r>
            <a:r>
              <a:rPr lang="en-US" sz="900" b="1" dirty="0" err="1">
                <a:latin typeface="Courier New" pitchFamily="49" charset="0"/>
                <a:cs typeface="Courier New" pitchFamily="49" charset="0"/>
              </a:rPr>
              <a:t>gid</a:t>
            </a:r>
            <a:r>
              <a:rPr lang="en-US" sz="900" b="1" dirty="0">
                <a:latin typeface="Courier New" pitchFamily="49" charset="0"/>
                <a:cs typeface="Courier New" pitchFamily="49" charset="0"/>
              </a:rPr>
              <a:t> + </a:t>
            </a:r>
            <a:r>
              <a:rPr lang="en-US" sz="900" b="1" dirty="0" err="1">
                <a:latin typeface="Courier New" pitchFamily="49" charset="0"/>
                <a:cs typeface="Courier New" pitchFamily="49" charset="0"/>
              </a:rPr>
              <a:t>fromBase</a:t>
            </a:r>
            <a:r>
              <a:rPr lang="en-US" sz="900" b="1" dirty="0">
                <a:latin typeface="Courier New" pitchFamily="49" charset="0"/>
                <a:cs typeface="Courier New" pitchFamily="49" charset="0"/>
              </a:rPr>
              <a:t>;</a:t>
            </a:r>
          </a:p>
          <a:p>
            <a:pPr marL="0" indent="0">
              <a:spcBef>
                <a:spcPts val="0"/>
              </a:spcBef>
              <a:spcAft>
                <a:spcPts val="0"/>
              </a:spcAft>
              <a:buNone/>
            </a:pPr>
            <a:r>
              <a:rPr lang="en-US" sz="900" dirty="0">
                <a:latin typeface="Courier New" pitchFamily="49" charset="0"/>
                <a:cs typeface="Courier New" pitchFamily="49" charset="0"/>
              </a:rPr>
              <a:t>         </a:t>
            </a:r>
            <a:r>
              <a:rPr lang="en-US" sz="900" b="1" dirty="0" err="1">
                <a:latin typeface="Courier New" pitchFamily="49" charset="0"/>
                <a:cs typeface="Courier New" pitchFamily="49" charset="0"/>
              </a:rPr>
              <a:t>int</a:t>
            </a:r>
            <a:r>
              <a:rPr lang="en-US" sz="900" b="1" dirty="0">
                <a:latin typeface="Courier New" pitchFamily="49" charset="0"/>
                <a:cs typeface="Courier New" pitchFamily="49" charset="0"/>
              </a:rPr>
              <a:t> x = </a:t>
            </a:r>
            <a:r>
              <a:rPr lang="en-US" sz="900" b="1" dirty="0" err="1">
                <a:latin typeface="Courier New" pitchFamily="49" charset="0"/>
                <a:cs typeface="Courier New" pitchFamily="49" charset="0"/>
              </a:rPr>
              <a:t>gid%width</a:t>
            </a:r>
            <a:r>
              <a:rPr lang="en-US" sz="900" b="1" dirty="0">
                <a:latin typeface="Courier New" pitchFamily="49" charset="0"/>
                <a:cs typeface="Courier New" pitchFamily="49" charset="0"/>
              </a:rPr>
              <a:t>;</a:t>
            </a:r>
          </a:p>
          <a:p>
            <a:pPr marL="0" indent="0">
              <a:spcBef>
                <a:spcPts val="0"/>
              </a:spcBef>
              <a:spcAft>
                <a:spcPts val="0"/>
              </a:spcAft>
              <a:buNone/>
            </a:pPr>
            <a:r>
              <a:rPr lang="en-US" sz="900" dirty="0">
                <a:latin typeface="Courier New" pitchFamily="49" charset="0"/>
                <a:cs typeface="Courier New" pitchFamily="49" charset="0"/>
              </a:rPr>
              <a:t>         </a:t>
            </a:r>
            <a:r>
              <a:rPr lang="en-US" sz="900" b="1" dirty="0" err="1">
                <a:latin typeface="Courier New" pitchFamily="49" charset="0"/>
                <a:cs typeface="Courier New" pitchFamily="49" charset="0"/>
              </a:rPr>
              <a:t>int</a:t>
            </a:r>
            <a:r>
              <a:rPr lang="en-US" sz="900" b="1" dirty="0">
                <a:latin typeface="Courier New" pitchFamily="49" charset="0"/>
                <a:cs typeface="Courier New" pitchFamily="49" charset="0"/>
              </a:rPr>
              <a:t> y = </a:t>
            </a:r>
            <a:r>
              <a:rPr lang="en-US" sz="900" b="1" dirty="0" err="1">
                <a:latin typeface="Courier New" pitchFamily="49" charset="0"/>
                <a:cs typeface="Courier New" pitchFamily="49" charset="0"/>
              </a:rPr>
              <a:t>gid</a:t>
            </a:r>
            <a:r>
              <a:rPr lang="en-US" sz="900" b="1" dirty="0">
                <a:latin typeface="Courier New" pitchFamily="49" charset="0"/>
                <a:cs typeface="Courier New" pitchFamily="49" charset="0"/>
              </a:rPr>
              <a:t>/width;</a:t>
            </a:r>
          </a:p>
          <a:p>
            <a:pPr marL="0" indent="0">
              <a:spcBef>
                <a:spcPts val="0"/>
              </a:spcBef>
              <a:spcAft>
                <a:spcPts val="0"/>
              </a:spcAft>
              <a:buNone/>
            </a:pPr>
            <a:r>
              <a:rPr lang="en-US" sz="900" dirty="0">
                <a:latin typeface="Courier New" pitchFamily="49" charset="0"/>
                <a:cs typeface="Courier New" pitchFamily="49" charset="0"/>
              </a:rPr>
              <a:t>        </a:t>
            </a:r>
          </a:p>
          <a:p>
            <a:pPr marL="0" indent="0">
              <a:spcBef>
                <a:spcPts val="0"/>
              </a:spcBef>
              <a:spcAft>
                <a:spcPts val="0"/>
              </a:spcAft>
              <a:buNone/>
            </a:pPr>
            <a:r>
              <a:rPr lang="en-US" sz="900" dirty="0">
                <a:latin typeface="Courier New" pitchFamily="49" charset="0"/>
                <a:cs typeface="Courier New" pitchFamily="49" charset="0"/>
              </a:rPr>
              <a:t>         </a:t>
            </a:r>
            <a:r>
              <a:rPr lang="en-US" sz="900" b="1" dirty="0">
                <a:latin typeface="Courier New" pitchFamily="49" charset="0"/>
                <a:cs typeface="Courier New" pitchFamily="49" charset="0"/>
              </a:rPr>
              <a:t>if ((x == 0 || x == width - 1 || y == 0 || y == height - 1)) {</a:t>
            </a:r>
          </a:p>
          <a:p>
            <a:pPr marL="0" indent="0">
              <a:spcBef>
                <a:spcPts val="0"/>
              </a:spcBef>
              <a:spcAft>
                <a:spcPts val="0"/>
              </a:spcAft>
              <a:buNone/>
            </a:pPr>
            <a:r>
              <a:rPr lang="en-US" sz="900" dirty="0">
                <a:latin typeface="Courier New" pitchFamily="49" charset="0"/>
                <a:cs typeface="Courier New" pitchFamily="49" charset="0"/>
              </a:rPr>
              <a:t>            </a:t>
            </a:r>
            <a:r>
              <a:rPr lang="en-US" sz="900" dirty="0" err="1">
                <a:latin typeface="Courier New" pitchFamily="49" charset="0"/>
                <a:cs typeface="Courier New" pitchFamily="49" charset="0"/>
              </a:rPr>
              <a:t>imageData</a:t>
            </a:r>
            <a:r>
              <a:rPr lang="en-US" sz="900" dirty="0">
                <a:latin typeface="Courier New" pitchFamily="49" charset="0"/>
                <a:cs typeface="Courier New" pitchFamily="49" charset="0"/>
              </a:rPr>
              <a:t>[to] = </a:t>
            </a:r>
            <a:r>
              <a:rPr lang="en-US" sz="900" dirty="0" err="1">
                <a:latin typeface="Courier New" pitchFamily="49" charset="0"/>
                <a:cs typeface="Courier New" pitchFamily="49" charset="0"/>
              </a:rPr>
              <a:t>imageData</a:t>
            </a:r>
            <a:r>
              <a:rPr lang="en-US" sz="900" dirty="0">
                <a:latin typeface="Courier New" pitchFamily="49" charset="0"/>
                <a:cs typeface="Courier New" pitchFamily="49" charset="0"/>
              </a:rPr>
              <a:t>[from];</a:t>
            </a:r>
          </a:p>
          <a:p>
            <a:pPr marL="0" indent="0">
              <a:spcBef>
                <a:spcPts val="0"/>
              </a:spcBef>
              <a:spcAft>
                <a:spcPts val="0"/>
              </a:spcAft>
              <a:buNone/>
            </a:pPr>
            <a:r>
              <a:rPr lang="en-US" sz="900" dirty="0">
                <a:latin typeface="Courier New" pitchFamily="49" charset="0"/>
                <a:cs typeface="Courier New" pitchFamily="49" charset="0"/>
              </a:rPr>
              <a:t>         }</a:t>
            </a:r>
            <a:r>
              <a:rPr lang="en-US" sz="900" b="1" dirty="0">
                <a:latin typeface="Courier New" pitchFamily="49" charset="0"/>
                <a:cs typeface="Courier New" pitchFamily="49" charset="0"/>
              </a:rPr>
              <a:t>else</a:t>
            </a:r>
            <a:r>
              <a:rPr lang="en-US" sz="900" b="1" dirty="0" smtClean="0">
                <a:latin typeface="Courier New" pitchFamily="49" charset="0"/>
                <a:cs typeface="Courier New" pitchFamily="49" charset="0"/>
              </a:rPr>
              <a:t>{</a:t>
            </a:r>
            <a:endParaRPr lang="en-US" sz="900" dirty="0">
              <a:latin typeface="Courier New" pitchFamily="49" charset="0"/>
              <a:cs typeface="Courier New" pitchFamily="49" charset="0"/>
            </a:endParaRPr>
          </a:p>
          <a:p>
            <a:pPr marL="0" indent="0">
              <a:spcBef>
                <a:spcPts val="0"/>
              </a:spcBef>
              <a:spcAft>
                <a:spcPts val="0"/>
              </a:spcAft>
              <a:buNone/>
            </a:pPr>
            <a:r>
              <a:rPr lang="en-US" sz="900" dirty="0">
                <a:latin typeface="Courier New" pitchFamily="49" charset="0"/>
                <a:cs typeface="Courier New" pitchFamily="49" charset="0"/>
              </a:rPr>
              <a:t>            </a:t>
            </a:r>
            <a:r>
              <a:rPr lang="en-US" sz="900" b="1" dirty="0" err="1">
                <a:latin typeface="Courier New" pitchFamily="49" charset="0"/>
                <a:cs typeface="Courier New" pitchFamily="49" charset="0"/>
              </a:rPr>
              <a:t>int</a:t>
            </a:r>
            <a:r>
              <a:rPr lang="en-US" sz="900" b="1" dirty="0">
                <a:latin typeface="Courier New" pitchFamily="49" charset="0"/>
                <a:cs typeface="Courier New" pitchFamily="49" charset="0"/>
              </a:rPr>
              <a:t> neighbors = (</a:t>
            </a:r>
            <a:r>
              <a:rPr lang="en-US" sz="900" b="1" dirty="0" err="1">
                <a:latin typeface="Courier New" pitchFamily="49" charset="0"/>
                <a:cs typeface="Courier New" pitchFamily="49" charset="0"/>
              </a:rPr>
              <a:t>imageData</a:t>
            </a:r>
            <a:r>
              <a:rPr lang="en-US" sz="900" b="1" dirty="0">
                <a:latin typeface="Courier New" pitchFamily="49" charset="0"/>
                <a:cs typeface="Courier New" pitchFamily="49" charset="0"/>
              </a:rPr>
              <a:t>[from - 1] &amp; 1) + // EAST</a:t>
            </a:r>
          </a:p>
          <a:p>
            <a:pPr marL="0" indent="0">
              <a:spcBef>
                <a:spcPts val="0"/>
              </a:spcBef>
              <a:spcAft>
                <a:spcPts val="0"/>
              </a:spcAft>
              <a:buNone/>
            </a:pPr>
            <a:r>
              <a:rPr lang="en-US" sz="900" dirty="0">
                <a:latin typeface="Courier New" pitchFamily="49" charset="0"/>
                <a:cs typeface="Courier New" pitchFamily="49" charset="0"/>
              </a:rPr>
              <a:t>                  (</a:t>
            </a:r>
            <a:r>
              <a:rPr lang="en-US" sz="900" dirty="0" err="1">
                <a:latin typeface="Courier New" pitchFamily="49" charset="0"/>
                <a:cs typeface="Courier New" pitchFamily="49" charset="0"/>
              </a:rPr>
              <a:t>imageData</a:t>
            </a:r>
            <a:r>
              <a:rPr lang="en-US" sz="900" dirty="0">
                <a:latin typeface="Courier New" pitchFamily="49" charset="0"/>
                <a:cs typeface="Courier New" pitchFamily="49" charset="0"/>
              </a:rPr>
              <a:t>[from + 1] &amp; 1) + // WEST</a:t>
            </a:r>
          </a:p>
          <a:p>
            <a:pPr marL="0" indent="0">
              <a:spcBef>
                <a:spcPts val="0"/>
              </a:spcBef>
              <a:spcAft>
                <a:spcPts val="0"/>
              </a:spcAft>
              <a:buNone/>
            </a:pPr>
            <a:r>
              <a:rPr lang="en-US" sz="900" dirty="0">
                <a:latin typeface="Courier New" pitchFamily="49" charset="0"/>
                <a:cs typeface="Courier New" pitchFamily="49" charset="0"/>
              </a:rPr>
              <a:t>                  (</a:t>
            </a:r>
            <a:r>
              <a:rPr lang="en-US" sz="900" dirty="0" err="1">
                <a:latin typeface="Courier New" pitchFamily="49" charset="0"/>
                <a:cs typeface="Courier New" pitchFamily="49" charset="0"/>
              </a:rPr>
              <a:t>imageData</a:t>
            </a:r>
            <a:r>
              <a:rPr lang="en-US" sz="900" dirty="0">
                <a:latin typeface="Courier New" pitchFamily="49" charset="0"/>
                <a:cs typeface="Courier New" pitchFamily="49" charset="0"/>
              </a:rPr>
              <a:t>[from - width - 1] &amp; 1) + // NORTHEAST                 </a:t>
            </a:r>
          </a:p>
          <a:p>
            <a:pPr marL="0" indent="0">
              <a:spcBef>
                <a:spcPts val="0"/>
              </a:spcBef>
              <a:spcAft>
                <a:spcPts val="0"/>
              </a:spcAft>
              <a:buNone/>
            </a:pPr>
            <a:r>
              <a:rPr lang="en-US" sz="900" dirty="0">
                <a:latin typeface="Courier New" pitchFamily="49" charset="0"/>
                <a:cs typeface="Courier New" pitchFamily="49" charset="0"/>
              </a:rPr>
              <a:t>                  (</a:t>
            </a:r>
            <a:r>
              <a:rPr lang="en-US" sz="900" dirty="0" err="1">
                <a:latin typeface="Courier New" pitchFamily="49" charset="0"/>
                <a:cs typeface="Courier New" pitchFamily="49" charset="0"/>
              </a:rPr>
              <a:t>imageData</a:t>
            </a:r>
            <a:r>
              <a:rPr lang="en-US" sz="900" dirty="0">
                <a:latin typeface="Courier New" pitchFamily="49" charset="0"/>
                <a:cs typeface="Courier New" pitchFamily="49" charset="0"/>
              </a:rPr>
              <a:t>[from - width] &amp; 1) + // NORTH</a:t>
            </a:r>
          </a:p>
          <a:p>
            <a:pPr marL="0" indent="0">
              <a:spcBef>
                <a:spcPts val="0"/>
              </a:spcBef>
              <a:spcAft>
                <a:spcPts val="0"/>
              </a:spcAft>
              <a:buNone/>
            </a:pPr>
            <a:r>
              <a:rPr lang="en-US" sz="900" dirty="0">
                <a:latin typeface="Courier New" pitchFamily="49" charset="0"/>
                <a:cs typeface="Courier New" pitchFamily="49" charset="0"/>
              </a:rPr>
              <a:t>                  (</a:t>
            </a:r>
            <a:r>
              <a:rPr lang="en-US" sz="900" dirty="0" err="1">
                <a:latin typeface="Courier New" pitchFamily="49" charset="0"/>
                <a:cs typeface="Courier New" pitchFamily="49" charset="0"/>
              </a:rPr>
              <a:t>imageData</a:t>
            </a:r>
            <a:r>
              <a:rPr lang="en-US" sz="900" dirty="0">
                <a:latin typeface="Courier New" pitchFamily="49" charset="0"/>
                <a:cs typeface="Courier New" pitchFamily="49" charset="0"/>
              </a:rPr>
              <a:t>[from - width + 1] &amp; 1) + // NORTHWEST</a:t>
            </a:r>
          </a:p>
          <a:p>
            <a:pPr marL="0" indent="0">
              <a:spcBef>
                <a:spcPts val="0"/>
              </a:spcBef>
              <a:spcAft>
                <a:spcPts val="0"/>
              </a:spcAft>
              <a:buNone/>
            </a:pPr>
            <a:r>
              <a:rPr lang="en-US" sz="900" dirty="0">
                <a:latin typeface="Courier New" pitchFamily="49" charset="0"/>
                <a:cs typeface="Courier New" pitchFamily="49" charset="0"/>
              </a:rPr>
              <a:t>                  (</a:t>
            </a:r>
            <a:r>
              <a:rPr lang="en-US" sz="900" dirty="0" err="1">
                <a:latin typeface="Courier New" pitchFamily="49" charset="0"/>
                <a:cs typeface="Courier New" pitchFamily="49" charset="0"/>
              </a:rPr>
              <a:t>imageData</a:t>
            </a:r>
            <a:r>
              <a:rPr lang="en-US" sz="900" dirty="0">
                <a:latin typeface="Courier New" pitchFamily="49" charset="0"/>
                <a:cs typeface="Courier New" pitchFamily="49" charset="0"/>
              </a:rPr>
              <a:t>[from + width - 1] &amp; 1) + // SOUTHEAST</a:t>
            </a:r>
          </a:p>
          <a:p>
            <a:pPr marL="0" indent="0">
              <a:spcBef>
                <a:spcPts val="0"/>
              </a:spcBef>
              <a:spcAft>
                <a:spcPts val="0"/>
              </a:spcAft>
              <a:buNone/>
            </a:pPr>
            <a:r>
              <a:rPr lang="en-US" sz="900" dirty="0">
                <a:latin typeface="Courier New" pitchFamily="49" charset="0"/>
                <a:cs typeface="Courier New" pitchFamily="49" charset="0"/>
              </a:rPr>
              <a:t>                  (</a:t>
            </a:r>
            <a:r>
              <a:rPr lang="en-US" sz="900" dirty="0" err="1">
                <a:latin typeface="Courier New" pitchFamily="49" charset="0"/>
                <a:cs typeface="Courier New" pitchFamily="49" charset="0"/>
              </a:rPr>
              <a:t>imageData</a:t>
            </a:r>
            <a:r>
              <a:rPr lang="en-US" sz="900" dirty="0">
                <a:latin typeface="Courier New" pitchFamily="49" charset="0"/>
                <a:cs typeface="Courier New" pitchFamily="49" charset="0"/>
              </a:rPr>
              <a:t>[from + width] &amp; 1) + // SOUTH</a:t>
            </a:r>
          </a:p>
          <a:p>
            <a:pPr marL="0" indent="0">
              <a:spcBef>
                <a:spcPts val="0"/>
              </a:spcBef>
              <a:spcAft>
                <a:spcPts val="0"/>
              </a:spcAft>
              <a:buNone/>
            </a:pPr>
            <a:r>
              <a:rPr lang="en-US" sz="900" dirty="0">
                <a:latin typeface="Courier New" pitchFamily="49" charset="0"/>
                <a:cs typeface="Courier New" pitchFamily="49" charset="0"/>
              </a:rPr>
              <a:t>                  (</a:t>
            </a:r>
            <a:r>
              <a:rPr lang="en-US" sz="900" dirty="0" err="1">
                <a:latin typeface="Courier New" pitchFamily="49" charset="0"/>
                <a:cs typeface="Courier New" pitchFamily="49" charset="0"/>
              </a:rPr>
              <a:t>imageData</a:t>
            </a:r>
            <a:r>
              <a:rPr lang="en-US" sz="900" dirty="0">
                <a:latin typeface="Courier New" pitchFamily="49" charset="0"/>
                <a:cs typeface="Courier New" pitchFamily="49" charset="0"/>
              </a:rPr>
              <a:t>[from + width + 1] &amp; 1); // SOUTHWEST</a:t>
            </a:r>
          </a:p>
          <a:p>
            <a:pPr marL="0" indent="0">
              <a:spcBef>
                <a:spcPts val="0"/>
              </a:spcBef>
              <a:spcAft>
                <a:spcPts val="0"/>
              </a:spcAft>
              <a:buNone/>
            </a:pPr>
            <a:endParaRPr lang="en-US" sz="900" dirty="0">
              <a:latin typeface="Courier New" pitchFamily="49" charset="0"/>
              <a:cs typeface="Courier New" pitchFamily="49" charset="0"/>
            </a:endParaRPr>
          </a:p>
          <a:p>
            <a:pPr marL="0" indent="0">
              <a:spcBef>
                <a:spcPts val="0"/>
              </a:spcBef>
              <a:spcAft>
                <a:spcPts val="0"/>
              </a:spcAft>
              <a:buNone/>
            </a:pPr>
            <a:r>
              <a:rPr lang="en-US" sz="900" dirty="0">
                <a:latin typeface="Courier New" pitchFamily="49" charset="0"/>
                <a:cs typeface="Courier New" pitchFamily="49" charset="0"/>
              </a:rPr>
              <a:t>            </a:t>
            </a:r>
          </a:p>
          <a:p>
            <a:pPr marL="0" indent="0">
              <a:spcBef>
                <a:spcPts val="0"/>
              </a:spcBef>
              <a:spcAft>
                <a:spcPts val="0"/>
              </a:spcAft>
              <a:buNone/>
            </a:pPr>
            <a:r>
              <a:rPr lang="en-US" sz="900" dirty="0">
                <a:latin typeface="Courier New" pitchFamily="49" charset="0"/>
                <a:cs typeface="Courier New" pitchFamily="49" charset="0"/>
              </a:rPr>
              <a:t>            </a:t>
            </a:r>
            <a:r>
              <a:rPr lang="en-US" sz="900" b="1" dirty="0">
                <a:latin typeface="Courier New" pitchFamily="49" charset="0"/>
                <a:cs typeface="Courier New" pitchFamily="49" charset="0"/>
              </a:rPr>
              <a:t>if (neighbors == 3 || (neighbors == 2 &amp;&amp; </a:t>
            </a:r>
            <a:r>
              <a:rPr lang="en-US" sz="900" b="1" dirty="0" err="1">
                <a:latin typeface="Courier New" pitchFamily="49" charset="0"/>
                <a:cs typeface="Courier New" pitchFamily="49" charset="0"/>
              </a:rPr>
              <a:t>imageData</a:t>
            </a:r>
            <a:r>
              <a:rPr lang="en-US" sz="900" b="1" dirty="0">
                <a:latin typeface="Courier New" pitchFamily="49" charset="0"/>
                <a:cs typeface="Courier New" pitchFamily="49" charset="0"/>
              </a:rPr>
              <a:t>[from] == </a:t>
            </a:r>
            <a:r>
              <a:rPr lang="en-US" sz="900" b="1" i="1" dirty="0">
                <a:latin typeface="Courier New" pitchFamily="49" charset="0"/>
                <a:cs typeface="Courier New" pitchFamily="49" charset="0"/>
              </a:rPr>
              <a:t>ALIVE)) {</a:t>
            </a:r>
          </a:p>
          <a:p>
            <a:pPr marL="0" indent="0">
              <a:spcBef>
                <a:spcPts val="0"/>
              </a:spcBef>
              <a:spcAft>
                <a:spcPts val="0"/>
              </a:spcAft>
              <a:buNone/>
            </a:pPr>
            <a:r>
              <a:rPr lang="en-US" sz="900" dirty="0">
                <a:latin typeface="Courier New" pitchFamily="49" charset="0"/>
                <a:cs typeface="Courier New" pitchFamily="49" charset="0"/>
              </a:rPr>
              <a:t>               </a:t>
            </a:r>
            <a:r>
              <a:rPr lang="en-US" sz="900" dirty="0" err="1">
                <a:latin typeface="Courier New" pitchFamily="49" charset="0"/>
                <a:cs typeface="Courier New" pitchFamily="49" charset="0"/>
              </a:rPr>
              <a:t>imageData</a:t>
            </a:r>
            <a:r>
              <a:rPr lang="en-US" sz="900" dirty="0">
                <a:latin typeface="Courier New" pitchFamily="49" charset="0"/>
                <a:cs typeface="Courier New" pitchFamily="49" charset="0"/>
              </a:rPr>
              <a:t>[to] = </a:t>
            </a:r>
            <a:r>
              <a:rPr lang="en-US" sz="900" i="1" dirty="0">
                <a:latin typeface="Courier New" pitchFamily="49" charset="0"/>
                <a:cs typeface="Courier New" pitchFamily="49" charset="0"/>
              </a:rPr>
              <a:t>ALIVE;</a:t>
            </a:r>
          </a:p>
          <a:p>
            <a:pPr marL="0" indent="0">
              <a:spcBef>
                <a:spcPts val="0"/>
              </a:spcBef>
              <a:spcAft>
                <a:spcPts val="0"/>
              </a:spcAft>
              <a:buNone/>
            </a:pPr>
            <a:r>
              <a:rPr lang="en-US" sz="900" dirty="0">
                <a:latin typeface="Courier New" pitchFamily="49" charset="0"/>
                <a:cs typeface="Courier New" pitchFamily="49" charset="0"/>
              </a:rPr>
              <a:t>            }</a:t>
            </a:r>
            <a:r>
              <a:rPr lang="en-US" sz="900" b="1" dirty="0">
                <a:latin typeface="Courier New" pitchFamily="49" charset="0"/>
                <a:cs typeface="Courier New" pitchFamily="49" charset="0"/>
              </a:rPr>
              <a:t>else{</a:t>
            </a:r>
          </a:p>
          <a:p>
            <a:pPr marL="0" indent="0">
              <a:spcBef>
                <a:spcPts val="0"/>
              </a:spcBef>
              <a:spcAft>
                <a:spcPts val="0"/>
              </a:spcAft>
              <a:buNone/>
            </a:pPr>
            <a:r>
              <a:rPr lang="en-US" sz="900" dirty="0">
                <a:latin typeface="Courier New" pitchFamily="49" charset="0"/>
                <a:cs typeface="Courier New" pitchFamily="49" charset="0"/>
              </a:rPr>
              <a:t>               </a:t>
            </a:r>
            <a:r>
              <a:rPr lang="en-US" sz="900" dirty="0" err="1">
                <a:latin typeface="Courier New" pitchFamily="49" charset="0"/>
                <a:cs typeface="Courier New" pitchFamily="49" charset="0"/>
              </a:rPr>
              <a:t>imageData</a:t>
            </a:r>
            <a:r>
              <a:rPr lang="en-US" sz="900" dirty="0">
                <a:latin typeface="Courier New" pitchFamily="49" charset="0"/>
                <a:cs typeface="Courier New" pitchFamily="49" charset="0"/>
              </a:rPr>
              <a:t>[to] = </a:t>
            </a:r>
            <a:r>
              <a:rPr lang="en-US" sz="900" i="1" dirty="0">
                <a:latin typeface="Courier New" pitchFamily="49" charset="0"/>
                <a:cs typeface="Courier New" pitchFamily="49" charset="0"/>
              </a:rPr>
              <a:t>DEAD;</a:t>
            </a:r>
          </a:p>
          <a:p>
            <a:pPr marL="0" indent="0">
              <a:spcBef>
                <a:spcPts val="0"/>
              </a:spcBef>
              <a:spcAft>
                <a:spcPts val="0"/>
              </a:spcAft>
              <a:buNone/>
            </a:pPr>
            <a:r>
              <a:rPr lang="en-US" sz="900" dirty="0">
                <a:latin typeface="Courier New" pitchFamily="49" charset="0"/>
                <a:cs typeface="Courier New" pitchFamily="49" charset="0"/>
              </a:rPr>
              <a:t>            </a:t>
            </a:r>
            <a:r>
              <a:rPr lang="en-US" sz="900" dirty="0" smtClean="0">
                <a:latin typeface="Courier New" pitchFamily="49" charset="0"/>
                <a:cs typeface="Courier New" pitchFamily="49" charset="0"/>
              </a:rPr>
              <a:t>}</a:t>
            </a:r>
            <a:endParaRPr lang="en-US" sz="900" dirty="0">
              <a:latin typeface="Courier New" pitchFamily="49" charset="0"/>
              <a:cs typeface="Courier New" pitchFamily="49" charset="0"/>
            </a:endParaRPr>
          </a:p>
          <a:p>
            <a:pPr marL="0" indent="0">
              <a:spcBef>
                <a:spcPts val="0"/>
              </a:spcBef>
              <a:spcAft>
                <a:spcPts val="0"/>
              </a:spcAft>
              <a:buNone/>
            </a:pPr>
            <a:r>
              <a:rPr lang="en-US" sz="900" dirty="0">
                <a:latin typeface="Courier New" pitchFamily="49" charset="0"/>
                <a:cs typeface="Courier New" pitchFamily="49" charset="0"/>
              </a:rPr>
              <a:t>         </a:t>
            </a:r>
            <a:r>
              <a:rPr lang="en-US" sz="900" dirty="0" smtClean="0">
                <a:latin typeface="Courier New" pitchFamily="49" charset="0"/>
                <a:cs typeface="Courier New" pitchFamily="49" charset="0"/>
              </a:rPr>
              <a:t>}</a:t>
            </a:r>
            <a:endParaRPr lang="en-US" sz="900" dirty="0">
              <a:latin typeface="Courier New" pitchFamily="49" charset="0"/>
              <a:cs typeface="Courier New" pitchFamily="49" charset="0"/>
            </a:endParaRPr>
          </a:p>
          <a:p>
            <a:pPr marL="0" indent="0">
              <a:spcBef>
                <a:spcPts val="0"/>
              </a:spcBef>
              <a:spcAft>
                <a:spcPts val="0"/>
              </a:spcAft>
              <a:buNone/>
            </a:pPr>
            <a:r>
              <a:rPr lang="en-US" sz="900" dirty="0">
                <a:latin typeface="Courier New" pitchFamily="49" charset="0"/>
                <a:cs typeface="Courier New" pitchFamily="49" charset="0"/>
              </a:rPr>
              <a:t>      }</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691" y="945227"/>
            <a:ext cx="2751317" cy="3399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60359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NBODY EXAMPLE</a:t>
            </a:r>
            <a:endParaRPr lang="en-US" dirty="0"/>
          </a:p>
        </p:txBody>
      </p:sp>
      <p:sp>
        <p:nvSpPr>
          <p:cNvPr id="3" name="Content Placeholder 2"/>
          <p:cNvSpPr>
            <a:spLocks noGrp="1"/>
          </p:cNvSpPr>
          <p:nvPr>
            <p:ph idx="1"/>
          </p:nvPr>
        </p:nvSpPr>
        <p:spPr>
          <a:xfrm>
            <a:off x="3670126" y="502609"/>
            <a:ext cx="6076950" cy="4038643"/>
          </a:xfrm>
        </p:spPr>
        <p:txBody>
          <a:bodyPr/>
          <a:lstStyle/>
          <a:p>
            <a:pPr marL="0" indent="0">
              <a:spcBef>
                <a:spcPts val="0"/>
              </a:spcBef>
              <a:spcAft>
                <a:spcPts val="0"/>
              </a:spcAft>
              <a:buNone/>
            </a:pPr>
            <a:r>
              <a:rPr lang="en-US" sz="1200" dirty="0"/>
              <a:t> </a:t>
            </a:r>
            <a:r>
              <a:rPr lang="en-US" sz="800" dirty="0">
                <a:latin typeface="Courier New" pitchFamily="49" charset="0"/>
                <a:cs typeface="Courier New" pitchFamily="49" charset="0"/>
              </a:rPr>
              <a:t>@Override public void run() {</a:t>
            </a:r>
          </a:p>
          <a:p>
            <a:pPr marL="0" indent="0">
              <a:spcBef>
                <a:spcPts val="0"/>
              </a:spcBef>
              <a:spcAft>
                <a:spcPts val="0"/>
              </a:spcAft>
              <a:buNone/>
            </a:pPr>
            <a:r>
              <a:rPr lang="en-US" sz="800" dirty="0">
                <a:latin typeface="Courier New" pitchFamily="49" charset="0"/>
                <a:cs typeface="Courier New" pitchFamily="49" charset="0"/>
              </a:rPr>
              <a:t>         </a:t>
            </a:r>
            <a:r>
              <a:rPr lang="en-US" sz="800" dirty="0" err="1">
                <a:latin typeface="Courier New" pitchFamily="49" charset="0"/>
                <a:cs typeface="Courier New" pitchFamily="49" charset="0"/>
              </a:rPr>
              <a:t>int</a:t>
            </a:r>
            <a:r>
              <a:rPr lang="en-US" sz="800" dirty="0">
                <a:latin typeface="Courier New" pitchFamily="49" charset="0"/>
                <a:cs typeface="Courier New" pitchFamily="49" charset="0"/>
              </a:rPr>
              <a:t> body = </a:t>
            </a:r>
            <a:r>
              <a:rPr lang="en-US" sz="800" dirty="0" err="1">
                <a:latin typeface="Courier New" pitchFamily="49" charset="0"/>
                <a:cs typeface="Courier New" pitchFamily="49" charset="0"/>
              </a:rPr>
              <a:t>getGlobalId</a:t>
            </a:r>
            <a:r>
              <a:rPr lang="en-US" sz="800" dirty="0">
                <a:latin typeface="Courier New" pitchFamily="49" charset="0"/>
                <a:cs typeface="Courier New" pitchFamily="49" charset="0"/>
              </a:rPr>
              <a:t>();</a:t>
            </a:r>
          </a:p>
          <a:p>
            <a:pPr marL="0" indent="0">
              <a:spcBef>
                <a:spcPts val="0"/>
              </a:spcBef>
              <a:spcAft>
                <a:spcPts val="0"/>
              </a:spcAft>
              <a:buNone/>
            </a:pPr>
            <a:r>
              <a:rPr lang="en-US" sz="800" dirty="0">
                <a:latin typeface="Courier New" pitchFamily="49" charset="0"/>
                <a:cs typeface="Courier New" pitchFamily="49" charset="0"/>
              </a:rPr>
              <a:t>         </a:t>
            </a:r>
            <a:r>
              <a:rPr lang="en-US" sz="800" dirty="0" err="1">
                <a:latin typeface="Courier New" pitchFamily="49" charset="0"/>
                <a:cs typeface="Courier New" pitchFamily="49" charset="0"/>
              </a:rPr>
              <a:t>int</a:t>
            </a:r>
            <a:r>
              <a:rPr lang="en-US" sz="800" dirty="0">
                <a:latin typeface="Courier New" pitchFamily="49" charset="0"/>
                <a:cs typeface="Courier New" pitchFamily="49" charset="0"/>
              </a:rPr>
              <a:t> count = bodies * 3;</a:t>
            </a:r>
          </a:p>
          <a:p>
            <a:pPr marL="0" indent="0">
              <a:spcBef>
                <a:spcPts val="0"/>
              </a:spcBef>
              <a:spcAft>
                <a:spcPts val="0"/>
              </a:spcAft>
              <a:buNone/>
            </a:pPr>
            <a:r>
              <a:rPr lang="en-US" sz="800" dirty="0">
                <a:latin typeface="Courier New" pitchFamily="49" charset="0"/>
                <a:cs typeface="Courier New" pitchFamily="49" charset="0"/>
              </a:rPr>
              <a:t>         </a:t>
            </a:r>
            <a:r>
              <a:rPr lang="en-US" sz="800" dirty="0" err="1">
                <a:latin typeface="Courier New" pitchFamily="49" charset="0"/>
                <a:cs typeface="Courier New" pitchFamily="49" charset="0"/>
              </a:rPr>
              <a:t>int</a:t>
            </a:r>
            <a:r>
              <a:rPr lang="en-US" sz="800" dirty="0">
                <a:latin typeface="Courier New" pitchFamily="49" charset="0"/>
                <a:cs typeface="Courier New" pitchFamily="49" charset="0"/>
              </a:rPr>
              <a:t> </a:t>
            </a:r>
            <a:r>
              <a:rPr lang="en-US" sz="800" dirty="0" err="1">
                <a:latin typeface="Courier New" pitchFamily="49" charset="0"/>
                <a:cs typeface="Courier New" pitchFamily="49" charset="0"/>
              </a:rPr>
              <a:t>globalId</a:t>
            </a:r>
            <a:r>
              <a:rPr lang="en-US" sz="800" dirty="0">
                <a:latin typeface="Courier New" pitchFamily="49" charset="0"/>
                <a:cs typeface="Courier New" pitchFamily="49" charset="0"/>
              </a:rPr>
              <a:t> = body * 3;</a:t>
            </a:r>
          </a:p>
          <a:p>
            <a:pPr marL="0" indent="0">
              <a:spcBef>
                <a:spcPts val="0"/>
              </a:spcBef>
              <a:spcAft>
                <a:spcPts val="0"/>
              </a:spcAft>
              <a:buNone/>
            </a:pPr>
            <a:endParaRPr lang="en-US" sz="800" dirty="0">
              <a:latin typeface="Courier New" pitchFamily="49" charset="0"/>
              <a:cs typeface="Courier New" pitchFamily="49" charset="0"/>
            </a:endParaRPr>
          </a:p>
          <a:p>
            <a:pPr marL="0" indent="0">
              <a:spcBef>
                <a:spcPts val="0"/>
              </a:spcBef>
              <a:spcAft>
                <a:spcPts val="0"/>
              </a:spcAft>
              <a:buNone/>
            </a:pPr>
            <a:r>
              <a:rPr lang="en-US" sz="800" dirty="0">
                <a:latin typeface="Courier New" pitchFamily="49" charset="0"/>
                <a:cs typeface="Courier New" pitchFamily="49" charset="0"/>
              </a:rPr>
              <a:t>         float </a:t>
            </a:r>
            <a:r>
              <a:rPr lang="en-US" sz="800" dirty="0" err="1">
                <a:latin typeface="Courier New" pitchFamily="49" charset="0"/>
                <a:cs typeface="Courier New" pitchFamily="49" charset="0"/>
              </a:rPr>
              <a:t>accx</a:t>
            </a:r>
            <a:r>
              <a:rPr lang="en-US" sz="800" dirty="0">
                <a:latin typeface="Courier New" pitchFamily="49" charset="0"/>
                <a:cs typeface="Courier New" pitchFamily="49" charset="0"/>
              </a:rPr>
              <a:t> = 0.f;</a:t>
            </a:r>
          </a:p>
          <a:p>
            <a:pPr marL="0" indent="0">
              <a:spcBef>
                <a:spcPts val="0"/>
              </a:spcBef>
              <a:spcAft>
                <a:spcPts val="0"/>
              </a:spcAft>
              <a:buNone/>
            </a:pPr>
            <a:r>
              <a:rPr lang="en-US" sz="800" dirty="0">
                <a:latin typeface="Courier New" pitchFamily="49" charset="0"/>
                <a:cs typeface="Courier New" pitchFamily="49" charset="0"/>
              </a:rPr>
              <a:t>         float </a:t>
            </a:r>
            <a:r>
              <a:rPr lang="en-US" sz="800" dirty="0" err="1">
                <a:latin typeface="Courier New" pitchFamily="49" charset="0"/>
                <a:cs typeface="Courier New" pitchFamily="49" charset="0"/>
              </a:rPr>
              <a:t>accy</a:t>
            </a:r>
            <a:r>
              <a:rPr lang="en-US" sz="800" dirty="0">
                <a:latin typeface="Courier New" pitchFamily="49" charset="0"/>
                <a:cs typeface="Courier New" pitchFamily="49" charset="0"/>
              </a:rPr>
              <a:t> = 0.f;</a:t>
            </a:r>
          </a:p>
          <a:p>
            <a:pPr marL="0" indent="0">
              <a:spcBef>
                <a:spcPts val="0"/>
              </a:spcBef>
              <a:spcAft>
                <a:spcPts val="0"/>
              </a:spcAft>
              <a:buNone/>
            </a:pPr>
            <a:r>
              <a:rPr lang="en-US" sz="800" dirty="0">
                <a:latin typeface="Courier New" pitchFamily="49" charset="0"/>
                <a:cs typeface="Courier New" pitchFamily="49" charset="0"/>
              </a:rPr>
              <a:t>         float </a:t>
            </a:r>
            <a:r>
              <a:rPr lang="en-US" sz="800" dirty="0" err="1">
                <a:latin typeface="Courier New" pitchFamily="49" charset="0"/>
                <a:cs typeface="Courier New" pitchFamily="49" charset="0"/>
              </a:rPr>
              <a:t>accz</a:t>
            </a:r>
            <a:r>
              <a:rPr lang="en-US" sz="800" dirty="0">
                <a:latin typeface="Courier New" pitchFamily="49" charset="0"/>
                <a:cs typeface="Courier New" pitchFamily="49" charset="0"/>
              </a:rPr>
              <a:t> = 0.f;</a:t>
            </a:r>
          </a:p>
          <a:p>
            <a:pPr marL="0" indent="0">
              <a:spcBef>
                <a:spcPts val="0"/>
              </a:spcBef>
              <a:spcAft>
                <a:spcPts val="0"/>
              </a:spcAft>
              <a:buNone/>
            </a:pPr>
            <a:endParaRPr lang="en-US" sz="800" dirty="0">
              <a:latin typeface="Courier New" pitchFamily="49" charset="0"/>
              <a:cs typeface="Courier New" pitchFamily="49" charset="0"/>
            </a:endParaRPr>
          </a:p>
          <a:p>
            <a:pPr marL="0" indent="0">
              <a:spcBef>
                <a:spcPts val="0"/>
              </a:spcBef>
              <a:spcAft>
                <a:spcPts val="0"/>
              </a:spcAft>
              <a:buNone/>
            </a:pPr>
            <a:r>
              <a:rPr lang="en-US" sz="800" dirty="0">
                <a:latin typeface="Courier New" pitchFamily="49" charset="0"/>
                <a:cs typeface="Courier New" pitchFamily="49" charset="0"/>
              </a:rPr>
              <a:t>         float </a:t>
            </a:r>
            <a:r>
              <a:rPr lang="en-US" sz="800" dirty="0" err="1">
                <a:latin typeface="Courier New" pitchFamily="49" charset="0"/>
                <a:cs typeface="Courier New" pitchFamily="49" charset="0"/>
              </a:rPr>
              <a:t>myPosx</a:t>
            </a:r>
            <a:r>
              <a:rPr lang="en-US" sz="800" dirty="0">
                <a:latin typeface="Courier New" pitchFamily="49" charset="0"/>
                <a:cs typeface="Courier New" pitchFamily="49" charset="0"/>
              </a:rPr>
              <a:t> = xyz[</a:t>
            </a:r>
            <a:r>
              <a:rPr lang="en-US" sz="800" dirty="0" err="1">
                <a:latin typeface="Courier New" pitchFamily="49" charset="0"/>
                <a:cs typeface="Courier New" pitchFamily="49" charset="0"/>
              </a:rPr>
              <a:t>globalId</a:t>
            </a:r>
            <a:r>
              <a:rPr lang="en-US" sz="800" dirty="0">
                <a:latin typeface="Courier New" pitchFamily="49" charset="0"/>
                <a:cs typeface="Courier New" pitchFamily="49" charset="0"/>
              </a:rPr>
              <a:t> + 0];</a:t>
            </a:r>
          </a:p>
          <a:p>
            <a:pPr marL="0" indent="0">
              <a:spcBef>
                <a:spcPts val="0"/>
              </a:spcBef>
              <a:spcAft>
                <a:spcPts val="0"/>
              </a:spcAft>
              <a:buNone/>
            </a:pPr>
            <a:r>
              <a:rPr lang="en-US" sz="800" dirty="0">
                <a:latin typeface="Courier New" pitchFamily="49" charset="0"/>
                <a:cs typeface="Courier New" pitchFamily="49" charset="0"/>
              </a:rPr>
              <a:t>         float </a:t>
            </a:r>
            <a:r>
              <a:rPr lang="en-US" sz="800" dirty="0" err="1">
                <a:latin typeface="Courier New" pitchFamily="49" charset="0"/>
                <a:cs typeface="Courier New" pitchFamily="49" charset="0"/>
              </a:rPr>
              <a:t>myPosy</a:t>
            </a:r>
            <a:r>
              <a:rPr lang="en-US" sz="800" dirty="0">
                <a:latin typeface="Courier New" pitchFamily="49" charset="0"/>
                <a:cs typeface="Courier New" pitchFamily="49" charset="0"/>
              </a:rPr>
              <a:t> = xyz[</a:t>
            </a:r>
            <a:r>
              <a:rPr lang="en-US" sz="800" dirty="0" err="1">
                <a:latin typeface="Courier New" pitchFamily="49" charset="0"/>
                <a:cs typeface="Courier New" pitchFamily="49" charset="0"/>
              </a:rPr>
              <a:t>globalId</a:t>
            </a:r>
            <a:r>
              <a:rPr lang="en-US" sz="800" dirty="0">
                <a:latin typeface="Courier New" pitchFamily="49" charset="0"/>
                <a:cs typeface="Courier New" pitchFamily="49" charset="0"/>
              </a:rPr>
              <a:t> + 1];</a:t>
            </a:r>
          </a:p>
          <a:p>
            <a:pPr marL="0" indent="0">
              <a:spcBef>
                <a:spcPts val="0"/>
              </a:spcBef>
              <a:spcAft>
                <a:spcPts val="0"/>
              </a:spcAft>
              <a:buNone/>
            </a:pPr>
            <a:r>
              <a:rPr lang="en-US" sz="800" dirty="0">
                <a:latin typeface="Courier New" pitchFamily="49" charset="0"/>
                <a:cs typeface="Courier New" pitchFamily="49" charset="0"/>
              </a:rPr>
              <a:t>         float </a:t>
            </a:r>
            <a:r>
              <a:rPr lang="en-US" sz="800" dirty="0" err="1">
                <a:latin typeface="Courier New" pitchFamily="49" charset="0"/>
                <a:cs typeface="Courier New" pitchFamily="49" charset="0"/>
              </a:rPr>
              <a:t>myPosz</a:t>
            </a:r>
            <a:r>
              <a:rPr lang="en-US" sz="800" dirty="0">
                <a:latin typeface="Courier New" pitchFamily="49" charset="0"/>
                <a:cs typeface="Courier New" pitchFamily="49" charset="0"/>
              </a:rPr>
              <a:t> = xyz[</a:t>
            </a:r>
            <a:r>
              <a:rPr lang="en-US" sz="800" dirty="0" err="1">
                <a:latin typeface="Courier New" pitchFamily="49" charset="0"/>
                <a:cs typeface="Courier New" pitchFamily="49" charset="0"/>
              </a:rPr>
              <a:t>globalId</a:t>
            </a:r>
            <a:r>
              <a:rPr lang="en-US" sz="800" dirty="0">
                <a:latin typeface="Courier New" pitchFamily="49" charset="0"/>
                <a:cs typeface="Courier New" pitchFamily="49" charset="0"/>
              </a:rPr>
              <a:t> + 2];</a:t>
            </a:r>
          </a:p>
          <a:p>
            <a:pPr marL="0" indent="0">
              <a:spcBef>
                <a:spcPts val="0"/>
              </a:spcBef>
              <a:spcAft>
                <a:spcPts val="0"/>
              </a:spcAft>
              <a:buNone/>
            </a:pPr>
            <a:r>
              <a:rPr lang="nn-NO" sz="800" dirty="0">
                <a:latin typeface="Courier New" pitchFamily="49" charset="0"/>
                <a:cs typeface="Courier New" pitchFamily="49" charset="0"/>
              </a:rPr>
              <a:t>         for (int i = 0; i &lt; count; i += 3) {</a:t>
            </a:r>
          </a:p>
          <a:p>
            <a:pPr marL="0" indent="0">
              <a:spcBef>
                <a:spcPts val="0"/>
              </a:spcBef>
              <a:spcAft>
                <a:spcPts val="0"/>
              </a:spcAft>
              <a:buNone/>
            </a:pPr>
            <a:r>
              <a:rPr lang="en-US" sz="800" dirty="0">
                <a:latin typeface="Courier New" pitchFamily="49" charset="0"/>
                <a:cs typeface="Courier New" pitchFamily="49" charset="0"/>
              </a:rPr>
              <a:t>            float dx = xyz[i + 0] - </a:t>
            </a:r>
            <a:r>
              <a:rPr lang="en-US" sz="800" dirty="0" err="1">
                <a:latin typeface="Courier New" pitchFamily="49" charset="0"/>
                <a:cs typeface="Courier New" pitchFamily="49" charset="0"/>
              </a:rPr>
              <a:t>myPosx</a:t>
            </a:r>
            <a:r>
              <a:rPr lang="en-US" sz="800" dirty="0">
                <a:latin typeface="Courier New" pitchFamily="49" charset="0"/>
                <a:cs typeface="Courier New" pitchFamily="49" charset="0"/>
              </a:rPr>
              <a:t>;</a:t>
            </a:r>
          </a:p>
          <a:p>
            <a:pPr marL="0" indent="0">
              <a:spcBef>
                <a:spcPts val="0"/>
              </a:spcBef>
              <a:spcAft>
                <a:spcPts val="0"/>
              </a:spcAft>
              <a:buNone/>
            </a:pPr>
            <a:r>
              <a:rPr lang="en-US" sz="800" dirty="0">
                <a:latin typeface="Courier New" pitchFamily="49" charset="0"/>
                <a:cs typeface="Courier New" pitchFamily="49" charset="0"/>
              </a:rPr>
              <a:t>            float </a:t>
            </a:r>
            <a:r>
              <a:rPr lang="en-US" sz="800" dirty="0" err="1">
                <a:latin typeface="Courier New" pitchFamily="49" charset="0"/>
                <a:cs typeface="Courier New" pitchFamily="49" charset="0"/>
              </a:rPr>
              <a:t>dy</a:t>
            </a:r>
            <a:r>
              <a:rPr lang="en-US" sz="800" dirty="0">
                <a:latin typeface="Courier New" pitchFamily="49" charset="0"/>
                <a:cs typeface="Courier New" pitchFamily="49" charset="0"/>
              </a:rPr>
              <a:t> = xyz[i + 1] - </a:t>
            </a:r>
            <a:r>
              <a:rPr lang="en-US" sz="800" dirty="0" err="1">
                <a:latin typeface="Courier New" pitchFamily="49" charset="0"/>
                <a:cs typeface="Courier New" pitchFamily="49" charset="0"/>
              </a:rPr>
              <a:t>myPosy</a:t>
            </a:r>
            <a:r>
              <a:rPr lang="en-US" sz="800" dirty="0">
                <a:latin typeface="Courier New" pitchFamily="49" charset="0"/>
                <a:cs typeface="Courier New" pitchFamily="49" charset="0"/>
              </a:rPr>
              <a:t>;</a:t>
            </a:r>
          </a:p>
          <a:p>
            <a:pPr marL="0" indent="0">
              <a:spcBef>
                <a:spcPts val="0"/>
              </a:spcBef>
              <a:spcAft>
                <a:spcPts val="0"/>
              </a:spcAft>
              <a:buNone/>
            </a:pPr>
            <a:r>
              <a:rPr lang="pl-PL" sz="800" dirty="0">
                <a:latin typeface="Courier New" pitchFamily="49" charset="0"/>
                <a:cs typeface="Courier New" pitchFamily="49" charset="0"/>
              </a:rPr>
              <a:t>            float dz = xyz[i + 2] - myPosz;</a:t>
            </a:r>
          </a:p>
          <a:p>
            <a:pPr marL="0" indent="0">
              <a:spcBef>
                <a:spcPts val="0"/>
              </a:spcBef>
              <a:spcAft>
                <a:spcPts val="0"/>
              </a:spcAft>
              <a:buNone/>
            </a:pPr>
            <a:r>
              <a:rPr lang="en-US" sz="800" dirty="0">
                <a:latin typeface="Courier New" pitchFamily="49" charset="0"/>
                <a:cs typeface="Courier New" pitchFamily="49" charset="0"/>
              </a:rPr>
              <a:t>            float </a:t>
            </a:r>
            <a:r>
              <a:rPr lang="en-US" sz="800" dirty="0" err="1">
                <a:latin typeface="Courier New" pitchFamily="49" charset="0"/>
                <a:cs typeface="Courier New" pitchFamily="49" charset="0"/>
              </a:rPr>
              <a:t>invDist</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rsqrt</a:t>
            </a:r>
            <a:r>
              <a:rPr lang="en-US" sz="800" dirty="0">
                <a:latin typeface="Courier New" pitchFamily="49" charset="0"/>
                <a:cs typeface="Courier New" pitchFamily="49" charset="0"/>
              </a:rPr>
              <a:t>((dx * dx) + (</a:t>
            </a:r>
            <a:r>
              <a:rPr lang="en-US" sz="800" dirty="0" err="1">
                <a:latin typeface="Courier New" pitchFamily="49" charset="0"/>
                <a:cs typeface="Courier New" pitchFamily="49" charset="0"/>
              </a:rPr>
              <a:t>dy</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dy</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dz</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dz</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espSqr</a:t>
            </a:r>
            <a:r>
              <a:rPr lang="en-US" sz="800" dirty="0">
                <a:latin typeface="Courier New" pitchFamily="49" charset="0"/>
                <a:cs typeface="Courier New" pitchFamily="49" charset="0"/>
              </a:rPr>
              <a:t>);</a:t>
            </a:r>
          </a:p>
          <a:p>
            <a:pPr marL="0" indent="0">
              <a:spcBef>
                <a:spcPts val="0"/>
              </a:spcBef>
              <a:spcAft>
                <a:spcPts val="0"/>
              </a:spcAft>
              <a:buNone/>
            </a:pPr>
            <a:r>
              <a:rPr lang="en-US" sz="800" dirty="0">
                <a:latin typeface="Courier New" pitchFamily="49" charset="0"/>
                <a:cs typeface="Courier New" pitchFamily="49" charset="0"/>
              </a:rPr>
              <a:t>            float s = mass * </a:t>
            </a:r>
            <a:r>
              <a:rPr lang="en-US" sz="800" dirty="0" err="1">
                <a:latin typeface="Courier New" pitchFamily="49" charset="0"/>
                <a:cs typeface="Courier New" pitchFamily="49" charset="0"/>
              </a:rPr>
              <a:t>invDist</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invDist</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invDist</a:t>
            </a:r>
            <a:r>
              <a:rPr lang="en-US" sz="800" dirty="0">
                <a:latin typeface="Courier New" pitchFamily="49" charset="0"/>
                <a:cs typeface="Courier New" pitchFamily="49" charset="0"/>
              </a:rPr>
              <a:t>;</a:t>
            </a:r>
          </a:p>
          <a:p>
            <a:pPr marL="0" indent="0">
              <a:spcBef>
                <a:spcPts val="0"/>
              </a:spcBef>
              <a:spcAft>
                <a:spcPts val="0"/>
              </a:spcAft>
              <a:buNone/>
            </a:pPr>
            <a:r>
              <a:rPr lang="en-US" sz="800" dirty="0">
                <a:latin typeface="Courier New" pitchFamily="49" charset="0"/>
                <a:cs typeface="Courier New" pitchFamily="49" charset="0"/>
              </a:rPr>
              <a:t>            </a:t>
            </a:r>
            <a:r>
              <a:rPr lang="en-US" sz="800" dirty="0" err="1">
                <a:latin typeface="Courier New" pitchFamily="49" charset="0"/>
                <a:cs typeface="Courier New" pitchFamily="49" charset="0"/>
              </a:rPr>
              <a:t>accx</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accx</a:t>
            </a:r>
            <a:r>
              <a:rPr lang="en-US" sz="800" dirty="0">
                <a:latin typeface="Courier New" pitchFamily="49" charset="0"/>
                <a:cs typeface="Courier New" pitchFamily="49" charset="0"/>
              </a:rPr>
              <a:t> + s * dx;</a:t>
            </a:r>
          </a:p>
          <a:p>
            <a:pPr marL="0" indent="0">
              <a:spcBef>
                <a:spcPts val="0"/>
              </a:spcBef>
              <a:spcAft>
                <a:spcPts val="0"/>
              </a:spcAft>
              <a:buNone/>
            </a:pPr>
            <a:r>
              <a:rPr lang="en-US" sz="800" dirty="0">
                <a:latin typeface="Courier New" pitchFamily="49" charset="0"/>
                <a:cs typeface="Courier New" pitchFamily="49" charset="0"/>
              </a:rPr>
              <a:t>            </a:t>
            </a:r>
            <a:r>
              <a:rPr lang="en-US" sz="800" dirty="0" err="1">
                <a:latin typeface="Courier New" pitchFamily="49" charset="0"/>
                <a:cs typeface="Courier New" pitchFamily="49" charset="0"/>
              </a:rPr>
              <a:t>accy</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accy</a:t>
            </a:r>
            <a:r>
              <a:rPr lang="en-US" sz="800" dirty="0">
                <a:latin typeface="Courier New" pitchFamily="49" charset="0"/>
                <a:cs typeface="Courier New" pitchFamily="49" charset="0"/>
              </a:rPr>
              <a:t> + s * </a:t>
            </a:r>
            <a:r>
              <a:rPr lang="en-US" sz="800" dirty="0" err="1">
                <a:latin typeface="Courier New" pitchFamily="49" charset="0"/>
                <a:cs typeface="Courier New" pitchFamily="49" charset="0"/>
              </a:rPr>
              <a:t>dy</a:t>
            </a:r>
            <a:r>
              <a:rPr lang="en-US" sz="800" dirty="0">
                <a:latin typeface="Courier New" pitchFamily="49" charset="0"/>
                <a:cs typeface="Courier New" pitchFamily="49" charset="0"/>
              </a:rPr>
              <a:t>;</a:t>
            </a:r>
          </a:p>
          <a:p>
            <a:pPr marL="0" indent="0">
              <a:spcBef>
                <a:spcPts val="0"/>
              </a:spcBef>
              <a:spcAft>
                <a:spcPts val="0"/>
              </a:spcAft>
              <a:buNone/>
            </a:pPr>
            <a:r>
              <a:rPr lang="en-US" sz="800" dirty="0">
                <a:latin typeface="Courier New" pitchFamily="49" charset="0"/>
                <a:cs typeface="Courier New" pitchFamily="49" charset="0"/>
              </a:rPr>
              <a:t>            </a:t>
            </a:r>
            <a:r>
              <a:rPr lang="en-US" sz="800" dirty="0" err="1">
                <a:latin typeface="Courier New" pitchFamily="49" charset="0"/>
                <a:cs typeface="Courier New" pitchFamily="49" charset="0"/>
              </a:rPr>
              <a:t>accz</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accz</a:t>
            </a:r>
            <a:r>
              <a:rPr lang="en-US" sz="800" dirty="0">
                <a:latin typeface="Courier New" pitchFamily="49" charset="0"/>
                <a:cs typeface="Courier New" pitchFamily="49" charset="0"/>
              </a:rPr>
              <a:t> + s * </a:t>
            </a:r>
            <a:r>
              <a:rPr lang="en-US" sz="800" dirty="0" err="1">
                <a:latin typeface="Courier New" pitchFamily="49" charset="0"/>
                <a:cs typeface="Courier New" pitchFamily="49" charset="0"/>
              </a:rPr>
              <a:t>dz</a:t>
            </a:r>
            <a:r>
              <a:rPr lang="en-US" sz="800" dirty="0">
                <a:latin typeface="Courier New" pitchFamily="49" charset="0"/>
                <a:cs typeface="Courier New" pitchFamily="49" charset="0"/>
              </a:rPr>
              <a:t>;</a:t>
            </a:r>
          </a:p>
          <a:p>
            <a:pPr marL="0" indent="0">
              <a:spcBef>
                <a:spcPts val="0"/>
              </a:spcBef>
              <a:spcAft>
                <a:spcPts val="0"/>
              </a:spcAft>
              <a:buNone/>
            </a:pPr>
            <a:r>
              <a:rPr lang="en-US" sz="800" dirty="0">
                <a:latin typeface="Courier New" pitchFamily="49" charset="0"/>
                <a:cs typeface="Courier New" pitchFamily="49" charset="0"/>
              </a:rPr>
              <a:t>         }</a:t>
            </a:r>
          </a:p>
          <a:p>
            <a:pPr marL="0" indent="0">
              <a:spcBef>
                <a:spcPts val="0"/>
              </a:spcBef>
              <a:spcAft>
                <a:spcPts val="0"/>
              </a:spcAft>
              <a:buNone/>
            </a:pPr>
            <a:r>
              <a:rPr lang="en-US" sz="800" dirty="0">
                <a:latin typeface="Courier New" pitchFamily="49" charset="0"/>
                <a:cs typeface="Courier New" pitchFamily="49" charset="0"/>
              </a:rPr>
              <a:t>         </a:t>
            </a:r>
            <a:r>
              <a:rPr lang="en-US" sz="800" dirty="0" err="1">
                <a:latin typeface="Courier New" pitchFamily="49" charset="0"/>
                <a:cs typeface="Courier New" pitchFamily="49" charset="0"/>
              </a:rPr>
              <a:t>accx</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accx</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delT</a:t>
            </a:r>
            <a:r>
              <a:rPr lang="en-US" sz="800" dirty="0">
                <a:latin typeface="Courier New" pitchFamily="49" charset="0"/>
                <a:cs typeface="Courier New" pitchFamily="49" charset="0"/>
              </a:rPr>
              <a:t>;</a:t>
            </a:r>
          </a:p>
          <a:p>
            <a:pPr marL="0" indent="0">
              <a:spcBef>
                <a:spcPts val="0"/>
              </a:spcBef>
              <a:spcAft>
                <a:spcPts val="0"/>
              </a:spcAft>
              <a:buNone/>
            </a:pPr>
            <a:r>
              <a:rPr lang="en-US" sz="800" dirty="0">
                <a:latin typeface="Courier New" pitchFamily="49" charset="0"/>
                <a:cs typeface="Courier New" pitchFamily="49" charset="0"/>
              </a:rPr>
              <a:t>         </a:t>
            </a:r>
            <a:r>
              <a:rPr lang="en-US" sz="800" dirty="0" err="1">
                <a:latin typeface="Courier New" pitchFamily="49" charset="0"/>
                <a:cs typeface="Courier New" pitchFamily="49" charset="0"/>
              </a:rPr>
              <a:t>accy</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accy</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delT</a:t>
            </a:r>
            <a:r>
              <a:rPr lang="en-US" sz="800" dirty="0">
                <a:latin typeface="Courier New" pitchFamily="49" charset="0"/>
                <a:cs typeface="Courier New" pitchFamily="49" charset="0"/>
              </a:rPr>
              <a:t>;</a:t>
            </a:r>
          </a:p>
          <a:p>
            <a:pPr marL="0" indent="0">
              <a:spcBef>
                <a:spcPts val="0"/>
              </a:spcBef>
              <a:spcAft>
                <a:spcPts val="0"/>
              </a:spcAft>
              <a:buNone/>
            </a:pPr>
            <a:r>
              <a:rPr lang="en-US" sz="800" dirty="0">
                <a:latin typeface="Courier New" pitchFamily="49" charset="0"/>
                <a:cs typeface="Courier New" pitchFamily="49" charset="0"/>
              </a:rPr>
              <a:t>         </a:t>
            </a:r>
            <a:r>
              <a:rPr lang="en-US" sz="800" dirty="0" err="1">
                <a:latin typeface="Courier New" pitchFamily="49" charset="0"/>
                <a:cs typeface="Courier New" pitchFamily="49" charset="0"/>
              </a:rPr>
              <a:t>accz</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accz</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delT</a:t>
            </a:r>
            <a:r>
              <a:rPr lang="en-US" sz="800" dirty="0">
                <a:latin typeface="Courier New" pitchFamily="49" charset="0"/>
                <a:cs typeface="Courier New" pitchFamily="49" charset="0"/>
              </a:rPr>
              <a:t>;</a:t>
            </a:r>
          </a:p>
          <a:p>
            <a:pPr marL="0" indent="0">
              <a:spcBef>
                <a:spcPts val="0"/>
              </a:spcBef>
              <a:spcAft>
                <a:spcPts val="0"/>
              </a:spcAft>
              <a:buNone/>
            </a:pPr>
            <a:r>
              <a:rPr lang="en-US" sz="800" dirty="0">
                <a:latin typeface="Courier New" pitchFamily="49" charset="0"/>
                <a:cs typeface="Courier New" pitchFamily="49" charset="0"/>
              </a:rPr>
              <a:t>         xyz[</a:t>
            </a:r>
            <a:r>
              <a:rPr lang="en-US" sz="800" dirty="0" err="1">
                <a:latin typeface="Courier New" pitchFamily="49" charset="0"/>
                <a:cs typeface="Courier New" pitchFamily="49" charset="0"/>
              </a:rPr>
              <a:t>globalId</a:t>
            </a:r>
            <a:r>
              <a:rPr lang="en-US" sz="800" dirty="0">
                <a:latin typeface="Courier New" pitchFamily="49" charset="0"/>
                <a:cs typeface="Courier New" pitchFamily="49" charset="0"/>
              </a:rPr>
              <a:t> + 0] = </a:t>
            </a:r>
            <a:r>
              <a:rPr lang="en-US" sz="800" dirty="0" err="1">
                <a:latin typeface="Courier New" pitchFamily="49" charset="0"/>
                <a:cs typeface="Courier New" pitchFamily="49" charset="0"/>
              </a:rPr>
              <a:t>myPosx</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vxyz</a:t>
            </a:r>
            <a:r>
              <a:rPr lang="en-US" sz="800" dirty="0">
                <a:latin typeface="Courier New" pitchFamily="49" charset="0"/>
                <a:cs typeface="Courier New" pitchFamily="49" charset="0"/>
              </a:rPr>
              <a:t>[</a:t>
            </a:r>
            <a:r>
              <a:rPr lang="en-US" sz="800" dirty="0" err="1">
                <a:latin typeface="Courier New" pitchFamily="49" charset="0"/>
                <a:cs typeface="Courier New" pitchFamily="49" charset="0"/>
              </a:rPr>
              <a:t>globalId</a:t>
            </a:r>
            <a:r>
              <a:rPr lang="en-US" sz="800" dirty="0">
                <a:latin typeface="Courier New" pitchFamily="49" charset="0"/>
                <a:cs typeface="Courier New" pitchFamily="49" charset="0"/>
              </a:rPr>
              <a:t> + 0] * </a:t>
            </a:r>
            <a:r>
              <a:rPr lang="en-US" sz="800" dirty="0" err="1">
                <a:latin typeface="Courier New" pitchFamily="49" charset="0"/>
                <a:cs typeface="Courier New" pitchFamily="49" charset="0"/>
              </a:rPr>
              <a:t>delT</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accx</a:t>
            </a:r>
            <a:r>
              <a:rPr lang="en-US" sz="800" dirty="0">
                <a:latin typeface="Courier New" pitchFamily="49" charset="0"/>
                <a:cs typeface="Courier New" pitchFamily="49" charset="0"/>
              </a:rPr>
              <a:t> * .5f * </a:t>
            </a:r>
            <a:r>
              <a:rPr lang="en-US" sz="800" dirty="0" err="1">
                <a:latin typeface="Courier New" pitchFamily="49" charset="0"/>
                <a:cs typeface="Courier New" pitchFamily="49" charset="0"/>
              </a:rPr>
              <a:t>delT</a:t>
            </a:r>
            <a:r>
              <a:rPr lang="en-US" sz="800" dirty="0">
                <a:latin typeface="Courier New" pitchFamily="49" charset="0"/>
                <a:cs typeface="Courier New" pitchFamily="49" charset="0"/>
              </a:rPr>
              <a:t>;</a:t>
            </a:r>
          </a:p>
          <a:p>
            <a:pPr marL="0" indent="0">
              <a:spcBef>
                <a:spcPts val="0"/>
              </a:spcBef>
              <a:spcAft>
                <a:spcPts val="0"/>
              </a:spcAft>
              <a:buNone/>
            </a:pPr>
            <a:r>
              <a:rPr lang="en-US" sz="800" dirty="0">
                <a:latin typeface="Courier New" pitchFamily="49" charset="0"/>
                <a:cs typeface="Courier New" pitchFamily="49" charset="0"/>
              </a:rPr>
              <a:t>         xyz[</a:t>
            </a:r>
            <a:r>
              <a:rPr lang="en-US" sz="800" dirty="0" err="1">
                <a:latin typeface="Courier New" pitchFamily="49" charset="0"/>
                <a:cs typeface="Courier New" pitchFamily="49" charset="0"/>
              </a:rPr>
              <a:t>globalId</a:t>
            </a:r>
            <a:r>
              <a:rPr lang="en-US" sz="800" dirty="0">
                <a:latin typeface="Courier New" pitchFamily="49" charset="0"/>
                <a:cs typeface="Courier New" pitchFamily="49" charset="0"/>
              </a:rPr>
              <a:t> + 1] = </a:t>
            </a:r>
            <a:r>
              <a:rPr lang="en-US" sz="800" dirty="0" err="1">
                <a:latin typeface="Courier New" pitchFamily="49" charset="0"/>
                <a:cs typeface="Courier New" pitchFamily="49" charset="0"/>
              </a:rPr>
              <a:t>myPosy</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vxyz</a:t>
            </a:r>
            <a:r>
              <a:rPr lang="en-US" sz="800" dirty="0">
                <a:latin typeface="Courier New" pitchFamily="49" charset="0"/>
                <a:cs typeface="Courier New" pitchFamily="49" charset="0"/>
              </a:rPr>
              <a:t>[</a:t>
            </a:r>
            <a:r>
              <a:rPr lang="en-US" sz="800" dirty="0" err="1">
                <a:latin typeface="Courier New" pitchFamily="49" charset="0"/>
                <a:cs typeface="Courier New" pitchFamily="49" charset="0"/>
              </a:rPr>
              <a:t>globalId</a:t>
            </a:r>
            <a:r>
              <a:rPr lang="en-US" sz="800" dirty="0">
                <a:latin typeface="Courier New" pitchFamily="49" charset="0"/>
                <a:cs typeface="Courier New" pitchFamily="49" charset="0"/>
              </a:rPr>
              <a:t> + 1] * </a:t>
            </a:r>
            <a:r>
              <a:rPr lang="en-US" sz="800" dirty="0" err="1">
                <a:latin typeface="Courier New" pitchFamily="49" charset="0"/>
                <a:cs typeface="Courier New" pitchFamily="49" charset="0"/>
              </a:rPr>
              <a:t>delT</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accy</a:t>
            </a:r>
            <a:r>
              <a:rPr lang="en-US" sz="800" dirty="0">
                <a:latin typeface="Courier New" pitchFamily="49" charset="0"/>
                <a:cs typeface="Courier New" pitchFamily="49" charset="0"/>
              </a:rPr>
              <a:t> * .5f * </a:t>
            </a:r>
            <a:r>
              <a:rPr lang="en-US" sz="800" dirty="0" err="1">
                <a:latin typeface="Courier New" pitchFamily="49" charset="0"/>
                <a:cs typeface="Courier New" pitchFamily="49" charset="0"/>
              </a:rPr>
              <a:t>delT</a:t>
            </a:r>
            <a:r>
              <a:rPr lang="en-US" sz="800" dirty="0">
                <a:latin typeface="Courier New" pitchFamily="49" charset="0"/>
                <a:cs typeface="Courier New" pitchFamily="49" charset="0"/>
              </a:rPr>
              <a:t>;</a:t>
            </a:r>
          </a:p>
          <a:p>
            <a:pPr marL="0" indent="0">
              <a:spcBef>
                <a:spcPts val="0"/>
              </a:spcBef>
              <a:spcAft>
                <a:spcPts val="0"/>
              </a:spcAft>
              <a:buNone/>
            </a:pPr>
            <a:r>
              <a:rPr lang="en-US" sz="800" dirty="0">
                <a:latin typeface="Courier New" pitchFamily="49" charset="0"/>
                <a:cs typeface="Courier New" pitchFamily="49" charset="0"/>
              </a:rPr>
              <a:t>         xyz[</a:t>
            </a:r>
            <a:r>
              <a:rPr lang="en-US" sz="800" dirty="0" err="1">
                <a:latin typeface="Courier New" pitchFamily="49" charset="0"/>
                <a:cs typeface="Courier New" pitchFamily="49" charset="0"/>
              </a:rPr>
              <a:t>globalId</a:t>
            </a:r>
            <a:r>
              <a:rPr lang="en-US" sz="800" dirty="0">
                <a:latin typeface="Courier New" pitchFamily="49" charset="0"/>
                <a:cs typeface="Courier New" pitchFamily="49" charset="0"/>
              </a:rPr>
              <a:t> + 2] = </a:t>
            </a:r>
            <a:r>
              <a:rPr lang="en-US" sz="800" dirty="0" err="1">
                <a:latin typeface="Courier New" pitchFamily="49" charset="0"/>
                <a:cs typeface="Courier New" pitchFamily="49" charset="0"/>
              </a:rPr>
              <a:t>myPosz</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vxyz</a:t>
            </a:r>
            <a:r>
              <a:rPr lang="en-US" sz="800" dirty="0">
                <a:latin typeface="Courier New" pitchFamily="49" charset="0"/>
                <a:cs typeface="Courier New" pitchFamily="49" charset="0"/>
              </a:rPr>
              <a:t>[</a:t>
            </a:r>
            <a:r>
              <a:rPr lang="en-US" sz="800" dirty="0" err="1">
                <a:latin typeface="Courier New" pitchFamily="49" charset="0"/>
                <a:cs typeface="Courier New" pitchFamily="49" charset="0"/>
              </a:rPr>
              <a:t>globalId</a:t>
            </a:r>
            <a:r>
              <a:rPr lang="en-US" sz="800" dirty="0">
                <a:latin typeface="Courier New" pitchFamily="49" charset="0"/>
                <a:cs typeface="Courier New" pitchFamily="49" charset="0"/>
              </a:rPr>
              <a:t> + 2] * </a:t>
            </a:r>
            <a:r>
              <a:rPr lang="en-US" sz="800" dirty="0" err="1">
                <a:latin typeface="Courier New" pitchFamily="49" charset="0"/>
                <a:cs typeface="Courier New" pitchFamily="49" charset="0"/>
              </a:rPr>
              <a:t>delT</a:t>
            </a:r>
            <a:r>
              <a:rPr lang="en-US" sz="800" dirty="0">
                <a:latin typeface="Courier New" pitchFamily="49" charset="0"/>
                <a:cs typeface="Courier New" pitchFamily="49" charset="0"/>
              </a:rPr>
              <a:t> + </a:t>
            </a:r>
            <a:r>
              <a:rPr lang="en-US" sz="800" dirty="0" err="1">
                <a:latin typeface="Courier New" pitchFamily="49" charset="0"/>
                <a:cs typeface="Courier New" pitchFamily="49" charset="0"/>
              </a:rPr>
              <a:t>accz</a:t>
            </a:r>
            <a:r>
              <a:rPr lang="en-US" sz="800" dirty="0">
                <a:latin typeface="Courier New" pitchFamily="49" charset="0"/>
                <a:cs typeface="Courier New" pitchFamily="49" charset="0"/>
              </a:rPr>
              <a:t> * .5f * </a:t>
            </a:r>
            <a:r>
              <a:rPr lang="en-US" sz="800" dirty="0" err="1">
                <a:latin typeface="Courier New" pitchFamily="49" charset="0"/>
                <a:cs typeface="Courier New" pitchFamily="49" charset="0"/>
              </a:rPr>
              <a:t>delT</a:t>
            </a:r>
            <a:r>
              <a:rPr lang="en-US" sz="800" dirty="0">
                <a:latin typeface="Courier New" pitchFamily="49" charset="0"/>
                <a:cs typeface="Courier New" pitchFamily="49" charset="0"/>
              </a:rPr>
              <a:t>;</a:t>
            </a:r>
          </a:p>
          <a:p>
            <a:pPr marL="0" indent="0">
              <a:spcBef>
                <a:spcPts val="0"/>
              </a:spcBef>
              <a:spcAft>
                <a:spcPts val="0"/>
              </a:spcAft>
              <a:buNone/>
            </a:pPr>
            <a:endParaRPr lang="en-US" sz="800" dirty="0">
              <a:latin typeface="Courier New" pitchFamily="49" charset="0"/>
              <a:cs typeface="Courier New" pitchFamily="49" charset="0"/>
            </a:endParaRPr>
          </a:p>
          <a:p>
            <a:pPr marL="0" indent="0">
              <a:spcBef>
                <a:spcPts val="0"/>
              </a:spcBef>
              <a:spcAft>
                <a:spcPts val="0"/>
              </a:spcAft>
              <a:buNone/>
            </a:pPr>
            <a:r>
              <a:rPr lang="es-ES" sz="800" dirty="0">
                <a:latin typeface="Courier New" pitchFamily="49" charset="0"/>
                <a:cs typeface="Courier New" pitchFamily="49" charset="0"/>
              </a:rPr>
              <a:t>         </a:t>
            </a:r>
            <a:r>
              <a:rPr lang="es-ES" sz="800" dirty="0" err="1">
                <a:latin typeface="Courier New" pitchFamily="49" charset="0"/>
                <a:cs typeface="Courier New" pitchFamily="49" charset="0"/>
              </a:rPr>
              <a:t>vxyz</a:t>
            </a:r>
            <a:r>
              <a:rPr lang="es-ES" sz="800" dirty="0">
                <a:latin typeface="Courier New" pitchFamily="49" charset="0"/>
                <a:cs typeface="Courier New" pitchFamily="49" charset="0"/>
              </a:rPr>
              <a:t>[</a:t>
            </a:r>
            <a:r>
              <a:rPr lang="es-ES" sz="800" dirty="0" err="1">
                <a:latin typeface="Courier New" pitchFamily="49" charset="0"/>
                <a:cs typeface="Courier New" pitchFamily="49" charset="0"/>
              </a:rPr>
              <a:t>globalId</a:t>
            </a:r>
            <a:r>
              <a:rPr lang="es-ES" sz="800" dirty="0">
                <a:latin typeface="Courier New" pitchFamily="49" charset="0"/>
                <a:cs typeface="Courier New" pitchFamily="49" charset="0"/>
              </a:rPr>
              <a:t> + 0] = </a:t>
            </a:r>
            <a:r>
              <a:rPr lang="es-ES" sz="800" dirty="0" err="1">
                <a:latin typeface="Courier New" pitchFamily="49" charset="0"/>
                <a:cs typeface="Courier New" pitchFamily="49" charset="0"/>
              </a:rPr>
              <a:t>vxyz</a:t>
            </a:r>
            <a:r>
              <a:rPr lang="es-ES" sz="800" dirty="0">
                <a:latin typeface="Courier New" pitchFamily="49" charset="0"/>
                <a:cs typeface="Courier New" pitchFamily="49" charset="0"/>
              </a:rPr>
              <a:t>[</a:t>
            </a:r>
            <a:r>
              <a:rPr lang="es-ES" sz="800" dirty="0" err="1">
                <a:latin typeface="Courier New" pitchFamily="49" charset="0"/>
                <a:cs typeface="Courier New" pitchFamily="49" charset="0"/>
              </a:rPr>
              <a:t>globalId</a:t>
            </a:r>
            <a:r>
              <a:rPr lang="es-ES" sz="800" dirty="0">
                <a:latin typeface="Courier New" pitchFamily="49" charset="0"/>
                <a:cs typeface="Courier New" pitchFamily="49" charset="0"/>
              </a:rPr>
              <a:t> + 0] + </a:t>
            </a:r>
            <a:r>
              <a:rPr lang="es-ES" sz="800" dirty="0" err="1">
                <a:latin typeface="Courier New" pitchFamily="49" charset="0"/>
                <a:cs typeface="Courier New" pitchFamily="49" charset="0"/>
              </a:rPr>
              <a:t>accx</a:t>
            </a:r>
            <a:r>
              <a:rPr lang="es-ES" sz="800" dirty="0">
                <a:latin typeface="Courier New" pitchFamily="49" charset="0"/>
                <a:cs typeface="Courier New" pitchFamily="49" charset="0"/>
              </a:rPr>
              <a:t>;</a:t>
            </a:r>
          </a:p>
          <a:p>
            <a:pPr marL="0" indent="0">
              <a:spcBef>
                <a:spcPts val="0"/>
              </a:spcBef>
              <a:spcAft>
                <a:spcPts val="0"/>
              </a:spcAft>
              <a:buNone/>
            </a:pPr>
            <a:r>
              <a:rPr lang="es-ES" sz="800" dirty="0">
                <a:latin typeface="Courier New" pitchFamily="49" charset="0"/>
                <a:cs typeface="Courier New" pitchFamily="49" charset="0"/>
              </a:rPr>
              <a:t>         </a:t>
            </a:r>
            <a:r>
              <a:rPr lang="es-ES" sz="800" dirty="0" err="1">
                <a:latin typeface="Courier New" pitchFamily="49" charset="0"/>
                <a:cs typeface="Courier New" pitchFamily="49" charset="0"/>
              </a:rPr>
              <a:t>vxyz</a:t>
            </a:r>
            <a:r>
              <a:rPr lang="es-ES" sz="800" dirty="0">
                <a:latin typeface="Courier New" pitchFamily="49" charset="0"/>
                <a:cs typeface="Courier New" pitchFamily="49" charset="0"/>
              </a:rPr>
              <a:t>[</a:t>
            </a:r>
            <a:r>
              <a:rPr lang="es-ES" sz="800" dirty="0" err="1">
                <a:latin typeface="Courier New" pitchFamily="49" charset="0"/>
                <a:cs typeface="Courier New" pitchFamily="49" charset="0"/>
              </a:rPr>
              <a:t>globalId</a:t>
            </a:r>
            <a:r>
              <a:rPr lang="es-ES" sz="800" dirty="0">
                <a:latin typeface="Courier New" pitchFamily="49" charset="0"/>
                <a:cs typeface="Courier New" pitchFamily="49" charset="0"/>
              </a:rPr>
              <a:t> + 1] = </a:t>
            </a:r>
            <a:r>
              <a:rPr lang="es-ES" sz="800" dirty="0" err="1">
                <a:latin typeface="Courier New" pitchFamily="49" charset="0"/>
                <a:cs typeface="Courier New" pitchFamily="49" charset="0"/>
              </a:rPr>
              <a:t>vxyz</a:t>
            </a:r>
            <a:r>
              <a:rPr lang="es-ES" sz="800" dirty="0">
                <a:latin typeface="Courier New" pitchFamily="49" charset="0"/>
                <a:cs typeface="Courier New" pitchFamily="49" charset="0"/>
              </a:rPr>
              <a:t>[</a:t>
            </a:r>
            <a:r>
              <a:rPr lang="es-ES" sz="800" dirty="0" err="1">
                <a:latin typeface="Courier New" pitchFamily="49" charset="0"/>
                <a:cs typeface="Courier New" pitchFamily="49" charset="0"/>
              </a:rPr>
              <a:t>globalId</a:t>
            </a:r>
            <a:r>
              <a:rPr lang="es-ES" sz="800" dirty="0">
                <a:latin typeface="Courier New" pitchFamily="49" charset="0"/>
                <a:cs typeface="Courier New" pitchFamily="49" charset="0"/>
              </a:rPr>
              <a:t> + 1] + </a:t>
            </a:r>
            <a:r>
              <a:rPr lang="es-ES" sz="800" dirty="0" err="1">
                <a:latin typeface="Courier New" pitchFamily="49" charset="0"/>
                <a:cs typeface="Courier New" pitchFamily="49" charset="0"/>
              </a:rPr>
              <a:t>accy</a:t>
            </a:r>
            <a:r>
              <a:rPr lang="es-ES" sz="800" dirty="0">
                <a:latin typeface="Courier New" pitchFamily="49" charset="0"/>
                <a:cs typeface="Courier New" pitchFamily="49" charset="0"/>
              </a:rPr>
              <a:t>;</a:t>
            </a:r>
          </a:p>
          <a:p>
            <a:pPr marL="0" indent="0">
              <a:spcBef>
                <a:spcPts val="0"/>
              </a:spcBef>
              <a:spcAft>
                <a:spcPts val="0"/>
              </a:spcAft>
              <a:buNone/>
            </a:pPr>
            <a:r>
              <a:rPr lang="es-ES" sz="800" dirty="0">
                <a:latin typeface="Courier New" pitchFamily="49" charset="0"/>
                <a:cs typeface="Courier New" pitchFamily="49" charset="0"/>
              </a:rPr>
              <a:t>         </a:t>
            </a:r>
            <a:r>
              <a:rPr lang="es-ES" sz="800" dirty="0" err="1">
                <a:latin typeface="Courier New" pitchFamily="49" charset="0"/>
                <a:cs typeface="Courier New" pitchFamily="49" charset="0"/>
              </a:rPr>
              <a:t>vxyz</a:t>
            </a:r>
            <a:r>
              <a:rPr lang="es-ES" sz="800" dirty="0">
                <a:latin typeface="Courier New" pitchFamily="49" charset="0"/>
                <a:cs typeface="Courier New" pitchFamily="49" charset="0"/>
              </a:rPr>
              <a:t>[</a:t>
            </a:r>
            <a:r>
              <a:rPr lang="es-ES" sz="800" dirty="0" err="1">
                <a:latin typeface="Courier New" pitchFamily="49" charset="0"/>
                <a:cs typeface="Courier New" pitchFamily="49" charset="0"/>
              </a:rPr>
              <a:t>globalId</a:t>
            </a:r>
            <a:r>
              <a:rPr lang="es-ES" sz="800" dirty="0">
                <a:latin typeface="Courier New" pitchFamily="49" charset="0"/>
                <a:cs typeface="Courier New" pitchFamily="49" charset="0"/>
              </a:rPr>
              <a:t> + 2] = </a:t>
            </a:r>
            <a:r>
              <a:rPr lang="es-ES" sz="800" dirty="0" err="1">
                <a:latin typeface="Courier New" pitchFamily="49" charset="0"/>
                <a:cs typeface="Courier New" pitchFamily="49" charset="0"/>
              </a:rPr>
              <a:t>vxyz</a:t>
            </a:r>
            <a:r>
              <a:rPr lang="es-ES" sz="800" dirty="0">
                <a:latin typeface="Courier New" pitchFamily="49" charset="0"/>
                <a:cs typeface="Courier New" pitchFamily="49" charset="0"/>
              </a:rPr>
              <a:t>[</a:t>
            </a:r>
            <a:r>
              <a:rPr lang="es-ES" sz="800" dirty="0" err="1">
                <a:latin typeface="Courier New" pitchFamily="49" charset="0"/>
                <a:cs typeface="Courier New" pitchFamily="49" charset="0"/>
              </a:rPr>
              <a:t>globalId</a:t>
            </a:r>
            <a:r>
              <a:rPr lang="es-ES" sz="800" dirty="0">
                <a:latin typeface="Courier New" pitchFamily="49" charset="0"/>
                <a:cs typeface="Courier New" pitchFamily="49" charset="0"/>
              </a:rPr>
              <a:t> + 2] + </a:t>
            </a:r>
            <a:r>
              <a:rPr lang="es-ES" sz="800" dirty="0" err="1">
                <a:latin typeface="Courier New" pitchFamily="49" charset="0"/>
                <a:cs typeface="Courier New" pitchFamily="49" charset="0"/>
              </a:rPr>
              <a:t>accz</a:t>
            </a:r>
            <a:r>
              <a:rPr lang="es-ES" sz="800" dirty="0">
                <a:latin typeface="Courier New" pitchFamily="49" charset="0"/>
                <a:cs typeface="Courier New" pitchFamily="49" charset="0"/>
              </a:rPr>
              <a:t>;</a:t>
            </a:r>
          </a:p>
          <a:p>
            <a:pPr marL="0" indent="0">
              <a:spcBef>
                <a:spcPts val="0"/>
              </a:spcBef>
              <a:spcAft>
                <a:spcPts val="0"/>
              </a:spcAft>
              <a:buNone/>
            </a:pPr>
            <a:r>
              <a:rPr lang="en-US" sz="800" dirty="0">
                <a:latin typeface="Courier New" pitchFamily="49" charset="0"/>
                <a:cs typeface="Courier New" pitchFamily="49" charset="0"/>
              </a:rPr>
              <a:t>      }</a:t>
            </a:r>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942" y="442976"/>
            <a:ext cx="3222715" cy="3998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10380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APARAPI NBODY EXAMPLE</a:t>
            </a:r>
            <a:endParaRPr lang="en-US" dirty="0"/>
          </a:p>
        </p:txBody>
      </p:sp>
      <p:sp>
        <p:nvSpPr>
          <p:cNvPr id="3" name="Content Placeholder 2"/>
          <p:cNvSpPr>
            <a:spLocks noGrp="1"/>
          </p:cNvSpPr>
          <p:nvPr>
            <p:ph idx="1"/>
          </p:nvPr>
        </p:nvSpPr>
        <p:spPr/>
        <p:txBody>
          <a:bodyPr/>
          <a:lstStyle/>
          <a:p>
            <a:r>
              <a:rPr lang="en-US" dirty="0" err="1"/>
              <a:t>NBody</a:t>
            </a:r>
            <a:r>
              <a:rPr lang="en-US" dirty="0"/>
              <a:t> is a common </a:t>
            </a:r>
            <a:r>
              <a:rPr lang="en-US" dirty="0" err="1" smtClean="0"/>
              <a:t>OpenCL</a:t>
            </a:r>
            <a:r>
              <a:rPr lang="en-US" dirty="0" smtClean="0"/>
              <a:t>™/CUDA™ </a:t>
            </a:r>
            <a:r>
              <a:rPr lang="en-US" dirty="0"/>
              <a:t>benchmark/demo</a:t>
            </a:r>
          </a:p>
          <a:p>
            <a:pPr lvl="1"/>
            <a:r>
              <a:rPr lang="en-US" dirty="0" smtClean="0"/>
              <a:t>For each particle/body </a:t>
            </a:r>
          </a:p>
          <a:p>
            <a:pPr lvl="2"/>
            <a:r>
              <a:rPr lang="en-US" dirty="0"/>
              <a:t>C</a:t>
            </a:r>
            <a:r>
              <a:rPr lang="en-US" dirty="0" smtClean="0"/>
              <a:t>alculate new position based on the gravitational force impinged on each body, by every </a:t>
            </a:r>
            <a:r>
              <a:rPr lang="en-US" dirty="0"/>
              <a:t>other </a:t>
            </a:r>
            <a:r>
              <a:rPr lang="en-US" dirty="0" smtClean="0"/>
              <a:t>body</a:t>
            </a:r>
            <a:endParaRPr lang="en-US" dirty="0"/>
          </a:p>
          <a:p>
            <a:pPr>
              <a:spcBef>
                <a:spcPts val="1200"/>
              </a:spcBef>
            </a:pPr>
            <a:r>
              <a:rPr lang="en-US" dirty="0"/>
              <a:t>Essentially </a:t>
            </a:r>
            <a:r>
              <a:rPr lang="en-US" dirty="0" smtClean="0"/>
              <a:t>an O(n</a:t>
            </a:r>
            <a:r>
              <a:rPr lang="en-US" baseline="30000" dirty="0" smtClean="0"/>
              <a:t>2</a:t>
            </a:r>
            <a:r>
              <a:rPr lang="en-US" dirty="0" smtClean="0"/>
              <a:t>) problem</a:t>
            </a:r>
            <a:endParaRPr lang="en-US" dirty="0"/>
          </a:p>
          <a:p>
            <a:pPr lvl="1"/>
            <a:r>
              <a:rPr lang="en-US" dirty="0"/>
              <a:t>If we double the number of </a:t>
            </a:r>
            <a:r>
              <a:rPr lang="en-US" dirty="0" smtClean="0"/>
              <a:t>bodies </a:t>
            </a:r>
            <a:r>
              <a:rPr lang="en-US" dirty="0"/>
              <a:t>we </a:t>
            </a:r>
            <a:r>
              <a:rPr lang="en-US" dirty="0" smtClean="0"/>
              <a:t>require four </a:t>
            </a:r>
            <a:r>
              <a:rPr lang="en-US" dirty="0"/>
              <a:t>times the positional calculations</a:t>
            </a:r>
          </a:p>
          <a:p>
            <a:pPr>
              <a:spcBef>
                <a:spcPts val="1200"/>
              </a:spcBef>
            </a:pPr>
            <a:r>
              <a:rPr lang="en-US" dirty="0"/>
              <a:t>Following </a:t>
            </a:r>
            <a:r>
              <a:rPr lang="en-US" dirty="0" smtClean="0"/>
              <a:t>charts compare</a:t>
            </a:r>
            <a:endParaRPr lang="en-US" dirty="0"/>
          </a:p>
          <a:p>
            <a:pPr lvl="1"/>
            <a:r>
              <a:rPr lang="en-US" dirty="0"/>
              <a:t>Naïve Java version (single loop) </a:t>
            </a:r>
          </a:p>
          <a:p>
            <a:pPr lvl="1"/>
            <a:r>
              <a:rPr lang="en-US" dirty="0"/>
              <a:t>Aparapi version using Java Thread </a:t>
            </a:r>
            <a:r>
              <a:rPr lang="en-US" dirty="0" smtClean="0"/>
              <a:t>Pool</a:t>
            </a:r>
            <a:endParaRPr lang="en-US" dirty="0"/>
          </a:p>
          <a:p>
            <a:pPr lvl="1"/>
            <a:r>
              <a:rPr lang="en-US" dirty="0"/>
              <a:t>Aparapi version </a:t>
            </a:r>
            <a:r>
              <a:rPr lang="en-US" dirty="0" smtClean="0"/>
              <a:t>running on the GPU (ATI </a:t>
            </a:r>
            <a:r>
              <a:rPr lang="en-US" dirty="0" err="1" smtClean="0"/>
              <a:t>Radeon</a:t>
            </a:r>
            <a:r>
              <a:rPr lang="en-US" dirty="0" smtClean="0"/>
              <a:t> ™ 5870) </a:t>
            </a:r>
            <a:endParaRPr lang="en-US" dirty="0"/>
          </a:p>
        </p:txBody>
      </p:sp>
    </p:spTree>
    <p:extLst>
      <p:ext uri="{BB962C8B-B14F-4D97-AF65-F5344CB8AC3E}">
        <p14:creationId xmlns:p14="http://schemas.microsoft.com/office/powerpoint/2010/main" val="5162010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APARAPI NBODY PERFORMANCE (Frames RATE </a:t>
            </a:r>
            <a:r>
              <a:rPr dirty="0" err="1" smtClean="0"/>
              <a:t>vs</a:t>
            </a:r>
            <a:r>
              <a:rPr dirty="0" smtClean="0"/>
              <a:t> Number </a:t>
            </a:r>
            <a:r>
              <a:rPr dirty="0" err="1" smtClean="0"/>
              <a:t>oF</a:t>
            </a:r>
            <a:r>
              <a:rPr dirty="0" smtClean="0"/>
              <a:t> Bodies)</a:t>
            </a:r>
            <a:endParaRPr lang="en-US" dirty="0"/>
          </a:p>
        </p:txBody>
      </p:sp>
      <p:graphicFrame>
        <p:nvGraphicFramePr>
          <p:cNvPr id="5" name="Chart 4"/>
          <p:cNvGraphicFramePr/>
          <p:nvPr>
            <p:extLst>
              <p:ext uri="{D42A27DB-BD31-4B8C-83A1-F6EECF244321}">
                <p14:modId xmlns:p14="http://schemas.microsoft.com/office/powerpoint/2010/main" val="1182071811"/>
              </p:ext>
            </p:extLst>
          </p:nvPr>
        </p:nvGraphicFramePr>
        <p:xfrm>
          <a:off x="942975" y="381000"/>
          <a:ext cx="7592863" cy="4310871"/>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rot="16200000">
            <a:off x="-1060192" y="2155567"/>
            <a:ext cx="3701534" cy="369332"/>
          </a:xfrm>
          <a:prstGeom prst="rect">
            <a:avLst/>
          </a:prstGeom>
          <a:noFill/>
        </p:spPr>
        <p:txBody>
          <a:bodyPr wrap="square" rtlCol="0">
            <a:spAutoFit/>
          </a:bodyPr>
          <a:lstStyle/>
          <a:p>
            <a:pPr algn="ctr"/>
            <a:r>
              <a:rPr lang="en-US" dirty="0" smtClean="0"/>
              <a:t>Frames per second</a:t>
            </a:r>
          </a:p>
        </p:txBody>
      </p:sp>
    </p:spTree>
    <p:extLst>
      <p:ext uri="{BB962C8B-B14F-4D97-AF65-F5344CB8AC3E}">
        <p14:creationId xmlns:p14="http://schemas.microsoft.com/office/powerpoint/2010/main" val="3888420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chart seriesIdx="0" categoryIdx="-4" bldStep="series"/>
                                            </p:graphicEl>
                                          </p:spTgt>
                                        </p:tgtEl>
                                        <p:attrNameLst>
                                          <p:attrName>style.visibility</p:attrName>
                                        </p:attrNameLst>
                                      </p:cBhvr>
                                      <p:to>
                                        <p:strVal val="visible"/>
                                      </p:to>
                                    </p:set>
                                    <p:animEffect transition="in" filter="fade">
                                      <p:cBhvr>
                                        <p:cTn id="7" dur="2000"/>
                                        <p:tgtEl>
                                          <p:spTgt spid="5">
                                            <p:graphicEl>
                                              <a:chart seriesIdx="0" categoryIdx="-4" bldStep="series"/>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graphicEl>
                                              <a:chart seriesIdx="1" categoryIdx="-4" bldStep="series"/>
                                            </p:graphicEl>
                                          </p:spTgt>
                                        </p:tgtEl>
                                        <p:attrNameLst>
                                          <p:attrName>style.visibility</p:attrName>
                                        </p:attrNameLst>
                                      </p:cBhvr>
                                      <p:to>
                                        <p:strVal val="visible"/>
                                      </p:to>
                                    </p:set>
                                    <p:animEffect transition="in" filter="fade">
                                      <p:cBhvr>
                                        <p:cTn id="12" dur="2000"/>
                                        <p:tgtEl>
                                          <p:spTgt spid="5">
                                            <p:graphicEl>
                                              <a:chart seriesIdx="1"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graphicEl>
                                              <a:chart seriesIdx="2" categoryIdx="-4" bldStep="series"/>
                                            </p:graphicEl>
                                          </p:spTgt>
                                        </p:tgtEl>
                                        <p:attrNameLst>
                                          <p:attrName>style.visibility</p:attrName>
                                        </p:attrNameLst>
                                      </p:cBhvr>
                                      <p:to>
                                        <p:strVal val="visible"/>
                                      </p:to>
                                    </p:set>
                                    <p:animEffect transition="in" filter="fade">
                                      <p:cBhvr>
                                        <p:cTn id="17" dur="2000"/>
                                        <p:tgtEl>
                                          <p:spTgt spid="5">
                                            <p:graphicEl>
                                              <a:chart seriesIdx="2"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Chart bld="series"/>
        </p:bldSub>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NBODY PERFORMANCE: Calculations PER </a:t>
            </a:r>
            <a:r>
              <a:rPr lang="en-US" dirty="0" smtClean="0"/>
              <a:t>µ</a:t>
            </a:r>
            <a:r>
              <a:rPr dirty="0" smtClean="0"/>
              <a:t>SEC vs. Number of </a:t>
            </a:r>
            <a:r>
              <a:rPr dirty="0" err="1" smtClean="0"/>
              <a:t>BoDies</a:t>
            </a:r>
            <a:endParaRPr lang="en-US" dirty="0"/>
          </a:p>
        </p:txBody>
      </p:sp>
      <p:graphicFrame>
        <p:nvGraphicFramePr>
          <p:cNvPr id="5" name="Chart 4"/>
          <p:cNvGraphicFramePr/>
          <p:nvPr>
            <p:extLst>
              <p:ext uri="{D42A27DB-BD31-4B8C-83A1-F6EECF244321}">
                <p14:modId xmlns:p14="http://schemas.microsoft.com/office/powerpoint/2010/main" val="4154511567"/>
              </p:ext>
            </p:extLst>
          </p:nvPr>
        </p:nvGraphicFramePr>
        <p:xfrm>
          <a:off x="727591" y="323850"/>
          <a:ext cx="8292583" cy="39624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rot="16200000">
            <a:off x="-1219201" y="2034661"/>
            <a:ext cx="3524254" cy="369332"/>
          </a:xfrm>
          <a:prstGeom prst="rect">
            <a:avLst/>
          </a:prstGeom>
          <a:noFill/>
        </p:spPr>
        <p:txBody>
          <a:bodyPr wrap="square" rtlCol="0">
            <a:spAutoFit/>
          </a:bodyPr>
          <a:lstStyle/>
          <a:p>
            <a:pPr algn="ctr"/>
            <a:r>
              <a:rPr lang="en-US" dirty="0" smtClean="0"/>
              <a:t>Position calculations per µS </a:t>
            </a:r>
          </a:p>
        </p:txBody>
      </p:sp>
      <p:sp>
        <p:nvSpPr>
          <p:cNvPr id="8" name="TextBox 7"/>
          <p:cNvSpPr txBox="1"/>
          <p:nvPr/>
        </p:nvSpPr>
        <p:spPr>
          <a:xfrm>
            <a:off x="895351" y="4217731"/>
            <a:ext cx="7639050" cy="369332"/>
          </a:xfrm>
          <a:prstGeom prst="rect">
            <a:avLst/>
          </a:prstGeom>
          <a:noFill/>
        </p:spPr>
        <p:txBody>
          <a:bodyPr wrap="square" rtlCol="0">
            <a:spAutoFit/>
          </a:bodyPr>
          <a:lstStyle/>
          <a:p>
            <a:pPr algn="ctr"/>
            <a:r>
              <a:rPr lang="en-US" dirty="0" smtClean="0"/>
              <a:t>Number of bodies/particles  </a:t>
            </a:r>
          </a:p>
        </p:txBody>
      </p:sp>
    </p:spTree>
    <p:extLst>
      <p:ext uri="{BB962C8B-B14F-4D97-AF65-F5344CB8AC3E}">
        <p14:creationId xmlns:p14="http://schemas.microsoft.com/office/powerpoint/2010/main" val="3415622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chart seriesIdx="0" categoryIdx="-4" bldStep="series"/>
                                            </p:graphicEl>
                                          </p:spTgt>
                                        </p:tgtEl>
                                        <p:attrNameLst>
                                          <p:attrName>style.visibility</p:attrName>
                                        </p:attrNameLst>
                                      </p:cBhvr>
                                      <p:to>
                                        <p:strVal val="visible"/>
                                      </p:to>
                                    </p:set>
                                    <p:anim calcmode="lin" valueType="num">
                                      <p:cBhvr additive="base">
                                        <p:cTn id="7" dur="500" fill="hold"/>
                                        <p:tgtEl>
                                          <p:spTgt spid="5">
                                            <p:graphicEl>
                                              <a:chart seriesIdx="0" categoryIdx="-4" bldStep="series"/>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chart seriesIdx="0" categoryIdx="-4" bldStep="series"/>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chart seriesIdx="1" categoryIdx="-4" bldStep="series"/>
                                            </p:graphicEl>
                                          </p:spTgt>
                                        </p:tgtEl>
                                        <p:attrNameLst>
                                          <p:attrName>style.visibility</p:attrName>
                                        </p:attrNameLst>
                                      </p:cBhvr>
                                      <p:to>
                                        <p:strVal val="visible"/>
                                      </p:to>
                                    </p:set>
                                    <p:anim calcmode="lin" valueType="num">
                                      <p:cBhvr additive="base">
                                        <p:cTn id="13" dur="500" fill="hold"/>
                                        <p:tgtEl>
                                          <p:spTgt spid="5">
                                            <p:graphicEl>
                                              <a:chart seriesIdx="1" categoryIdx="-4" bldStep="series"/>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chart seriesIdx="1" categoryIdx="-4" bldStep="series"/>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graphicEl>
                                              <a:chart seriesIdx="2" categoryIdx="-4" bldStep="series"/>
                                            </p:graphicEl>
                                          </p:spTgt>
                                        </p:tgtEl>
                                        <p:attrNameLst>
                                          <p:attrName>style.visibility</p:attrName>
                                        </p:attrNameLst>
                                      </p:cBhvr>
                                      <p:to>
                                        <p:strVal val="visible"/>
                                      </p:to>
                                    </p:set>
                                    <p:anim calcmode="lin" valueType="num">
                                      <p:cBhvr additive="base">
                                        <p:cTn id="19" dur="500" fill="hold"/>
                                        <p:tgtEl>
                                          <p:spTgt spid="5">
                                            <p:graphicEl>
                                              <a:chart seriesIdx="2" categoryIdx="-4" bldStep="series"/>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chart seriesIdx="2" categoryIdx="-4" bldStep="series"/>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Chart bld="series" animBg="0"/>
        </p:bldSub>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WHY ApARAPI </a:t>
            </a:r>
            <a:r>
              <a:rPr dirty="0" err="1" smtClean="0"/>
              <a:t>NEEDed</a:t>
            </a:r>
            <a:r>
              <a:rPr dirty="0" smtClean="0"/>
              <a:t> EXPLICIT BUFFER MANAGEMENT</a:t>
            </a:r>
            <a:endParaRPr lang="en-US" dirty="0"/>
          </a:p>
        </p:txBody>
      </p:sp>
      <p:sp>
        <p:nvSpPr>
          <p:cNvPr id="3" name="Content Placeholder 2"/>
          <p:cNvSpPr>
            <a:spLocks noGrp="1"/>
          </p:cNvSpPr>
          <p:nvPr>
            <p:ph idx="1"/>
          </p:nvPr>
        </p:nvSpPr>
        <p:spPr/>
        <p:txBody>
          <a:bodyPr/>
          <a:lstStyle/>
          <a:p>
            <a:r>
              <a:rPr lang="en-US" dirty="0" smtClean="0"/>
              <a:t>Many applications use a common reduce pattern involving executing a Kernel inside a loop.</a:t>
            </a:r>
          </a:p>
          <a:p>
            <a:pPr marL="0" indent="0">
              <a:buNone/>
            </a:pPr>
            <a:endParaRPr lang="en-US" dirty="0" smtClean="0"/>
          </a:p>
          <a:p>
            <a:pPr marL="461962" lvl="2" indent="0">
              <a:spcBef>
                <a:spcPts val="0"/>
              </a:spcBef>
              <a:spcAft>
                <a:spcPts val="0"/>
              </a:spcAft>
              <a:buNone/>
              <a:defRPr/>
            </a:pPr>
            <a:r>
              <a:rPr lang="en-US" dirty="0" err="1" smtClean="0">
                <a:latin typeface="Courier New" pitchFamily="49" charset="0"/>
                <a:cs typeface="Courier New" pitchFamily="49" charset="0"/>
              </a:rPr>
              <a:t>int</a:t>
            </a:r>
            <a:r>
              <a:rPr lang="en-US" dirty="0" smtClean="0">
                <a:latin typeface="Courier New" pitchFamily="49" charset="0"/>
                <a:cs typeface="Courier New" pitchFamily="49" charset="0"/>
              </a:rPr>
              <a:t>[] buffer = new </a:t>
            </a:r>
            <a:r>
              <a:rPr lang="en-US" dirty="0" err="1" smtClean="0">
                <a:latin typeface="Courier New" pitchFamily="49" charset="0"/>
                <a:cs typeface="Courier New" pitchFamily="49" charset="0"/>
              </a:rPr>
              <a:t>int</a:t>
            </a:r>
            <a:r>
              <a:rPr lang="en-US" dirty="0" smtClean="0">
                <a:latin typeface="Courier New" pitchFamily="49" charset="0"/>
                <a:cs typeface="Courier New" pitchFamily="49" charset="0"/>
              </a:rPr>
              <a:t>[HUGE];</a:t>
            </a:r>
          </a:p>
          <a:p>
            <a:pPr marL="461962" lvl="2" indent="0">
              <a:spcBef>
                <a:spcPts val="0"/>
              </a:spcBef>
              <a:spcAft>
                <a:spcPts val="0"/>
              </a:spcAft>
              <a:buNone/>
              <a:defRPr/>
            </a:pPr>
            <a:r>
              <a:rPr lang="en-US" dirty="0" err="1" smtClean="0">
                <a:latin typeface="Courier New" pitchFamily="49" charset="0"/>
                <a:cs typeface="Courier New" pitchFamily="49" charset="0"/>
              </a:rPr>
              <a:t>int</a:t>
            </a: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unusedBuffer</a:t>
            </a:r>
            <a:r>
              <a:rPr lang="en-US" dirty="0" smtClean="0">
                <a:latin typeface="Courier New" pitchFamily="49" charset="0"/>
                <a:cs typeface="Courier New" pitchFamily="49" charset="0"/>
              </a:rPr>
              <a:t> = new </a:t>
            </a:r>
            <a:r>
              <a:rPr lang="en-US" dirty="0" err="1" smtClean="0">
                <a:latin typeface="Courier New" pitchFamily="49" charset="0"/>
                <a:cs typeface="Courier New" pitchFamily="49" charset="0"/>
              </a:rPr>
              <a:t>int</a:t>
            </a:r>
            <a:r>
              <a:rPr lang="en-US" dirty="0" smtClean="0">
                <a:latin typeface="Courier New" pitchFamily="49" charset="0"/>
                <a:cs typeface="Courier New" pitchFamily="49" charset="0"/>
              </a:rPr>
              <a:t>[HUGE];</a:t>
            </a:r>
          </a:p>
          <a:p>
            <a:pPr marL="461962" lvl="2" indent="0">
              <a:spcBef>
                <a:spcPts val="0"/>
              </a:spcBef>
              <a:spcAft>
                <a:spcPts val="0"/>
              </a:spcAft>
              <a:buNone/>
              <a:defRPr/>
            </a:pPr>
            <a:endParaRPr lang="en-US" dirty="0" smtClean="0">
              <a:latin typeface="Courier New" pitchFamily="49" charset="0"/>
              <a:cs typeface="Courier New" pitchFamily="49" charset="0"/>
            </a:endParaRPr>
          </a:p>
          <a:p>
            <a:pPr marL="461962" lvl="2" indent="0">
              <a:spcBef>
                <a:spcPts val="0"/>
              </a:spcBef>
              <a:spcAft>
                <a:spcPts val="0"/>
              </a:spcAft>
              <a:buNone/>
              <a:defRPr/>
            </a:pPr>
            <a:r>
              <a:rPr lang="en-US" dirty="0" smtClean="0">
                <a:latin typeface="Courier New" pitchFamily="49" charset="0"/>
                <a:cs typeface="Courier New" pitchFamily="49" charset="0"/>
              </a:rPr>
              <a:t>Kernel k = new Kernel(){</a:t>
            </a:r>
          </a:p>
          <a:p>
            <a:pPr marL="461962" lvl="2" indent="0">
              <a:spcBef>
                <a:spcPts val="0"/>
              </a:spcBef>
              <a:spcAft>
                <a:spcPts val="0"/>
              </a:spcAft>
              <a:buNone/>
              <a:defRPr/>
            </a:pPr>
            <a:r>
              <a:rPr lang="en-US" dirty="0" smtClean="0">
                <a:latin typeface="Courier New" pitchFamily="49" charset="0"/>
                <a:cs typeface="Courier New" pitchFamily="49" charset="0"/>
              </a:rPr>
              <a:t>  @Override public void run(){</a:t>
            </a:r>
          </a:p>
          <a:p>
            <a:pPr marL="461962" lvl="2" indent="0">
              <a:spcBef>
                <a:spcPts val="0"/>
              </a:spcBef>
              <a:spcAft>
                <a:spcPts val="0"/>
              </a:spcAft>
              <a:buNone/>
              <a:defRPr/>
            </a:pPr>
            <a:r>
              <a:rPr lang="en-US" dirty="0" smtClean="0">
                <a:latin typeface="Courier New" pitchFamily="49" charset="0"/>
                <a:cs typeface="Courier New" pitchFamily="49" charset="0"/>
              </a:rPr>
              <a:t>    // mutates buffer contents</a:t>
            </a:r>
          </a:p>
          <a:p>
            <a:pPr marL="461962" lvl="2" indent="0">
              <a:spcBef>
                <a:spcPts val="0"/>
              </a:spcBef>
              <a:spcAft>
                <a:spcPts val="0"/>
              </a:spcAft>
              <a:buNone/>
              <a:defRPr/>
            </a:pPr>
            <a:r>
              <a:rPr lang="en-US" dirty="0" smtClean="0">
                <a:latin typeface="Courier New" pitchFamily="49" charset="0"/>
                <a:cs typeface="Courier New" pitchFamily="49" charset="0"/>
              </a:rPr>
              <a:t>    // no reference to </a:t>
            </a:r>
            <a:r>
              <a:rPr lang="en-US" dirty="0" err="1" smtClean="0">
                <a:latin typeface="Courier New" pitchFamily="49" charset="0"/>
                <a:cs typeface="Courier New" pitchFamily="49" charset="0"/>
              </a:rPr>
              <a:t>unusedBuffer</a:t>
            </a:r>
            <a:endParaRPr lang="en-US" dirty="0" smtClean="0">
              <a:latin typeface="Courier New" pitchFamily="49" charset="0"/>
              <a:cs typeface="Courier New" pitchFamily="49" charset="0"/>
            </a:endParaRPr>
          </a:p>
          <a:p>
            <a:pPr marL="461962" lvl="2" indent="0">
              <a:spcBef>
                <a:spcPts val="0"/>
              </a:spcBef>
              <a:spcAft>
                <a:spcPts val="0"/>
              </a:spcAft>
              <a:buNone/>
              <a:defRPr/>
            </a:pPr>
            <a:r>
              <a:rPr lang="en-US" dirty="0" smtClean="0">
                <a:latin typeface="Courier New" pitchFamily="49" charset="0"/>
                <a:cs typeface="Courier New" pitchFamily="49" charset="0"/>
              </a:rPr>
              <a:t>  } </a:t>
            </a:r>
          </a:p>
          <a:p>
            <a:pPr marL="461962" lvl="2" indent="0">
              <a:spcBef>
                <a:spcPts val="0"/>
              </a:spcBef>
              <a:spcAft>
                <a:spcPts val="0"/>
              </a:spcAft>
              <a:buNone/>
              <a:defRPr/>
            </a:pPr>
            <a:r>
              <a:rPr lang="en-US" dirty="0" smtClean="0">
                <a:latin typeface="Courier New" pitchFamily="49" charset="0"/>
                <a:cs typeface="Courier New" pitchFamily="49" charset="0"/>
              </a:rPr>
              <a:t>}; </a:t>
            </a:r>
          </a:p>
          <a:p>
            <a:pPr marL="461962" lvl="2" indent="0">
              <a:spcBef>
                <a:spcPts val="0"/>
              </a:spcBef>
              <a:spcAft>
                <a:spcPts val="0"/>
              </a:spcAft>
              <a:buNone/>
              <a:defRPr/>
            </a:pPr>
            <a:endParaRPr lang="en-US" dirty="0" smtClean="0">
              <a:latin typeface="Courier New" pitchFamily="49" charset="0"/>
              <a:cs typeface="Courier New" pitchFamily="49" charset="0"/>
            </a:endParaRPr>
          </a:p>
          <a:p>
            <a:pPr marL="461962" lvl="2" indent="0">
              <a:spcBef>
                <a:spcPts val="0"/>
              </a:spcBef>
              <a:spcAft>
                <a:spcPts val="0"/>
              </a:spcAft>
              <a:buNone/>
              <a:defRPr/>
            </a:pPr>
            <a:r>
              <a:rPr lang="en-US" dirty="0" smtClean="0">
                <a:latin typeface="Courier New" pitchFamily="49" charset="0"/>
                <a:cs typeface="Courier New" pitchFamily="49" charset="0"/>
              </a:rPr>
              <a:t>for (</a:t>
            </a:r>
            <a:r>
              <a:rPr lang="en-US" dirty="0" err="1" smtClean="0">
                <a:latin typeface="Courier New" pitchFamily="49" charset="0"/>
                <a:cs typeface="Courier New" pitchFamily="49" charset="0"/>
              </a:rPr>
              <a:t>int</a:t>
            </a: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i</a:t>
            </a:r>
            <a:r>
              <a:rPr lang="en-US" dirty="0" smtClean="0">
                <a:latin typeface="Courier New" pitchFamily="49" charset="0"/>
                <a:cs typeface="Courier New" pitchFamily="49" charset="0"/>
              </a:rPr>
              <a:t>=0; </a:t>
            </a:r>
            <a:r>
              <a:rPr lang="en-US" dirty="0" err="1" smtClean="0">
                <a:latin typeface="Courier New" pitchFamily="49" charset="0"/>
                <a:cs typeface="Courier New" pitchFamily="49" charset="0"/>
              </a:rPr>
              <a:t>i</a:t>
            </a:r>
            <a:r>
              <a:rPr lang="en-US" dirty="0" smtClean="0">
                <a:latin typeface="Courier New" pitchFamily="49" charset="0"/>
                <a:cs typeface="Courier New" pitchFamily="49" charset="0"/>
              </a:rPr>
              <a:t>&lt; 1000; </a:t>
            </a:r>
            <a:r>
              <a:rPr lang="en-US" dirty="0" err="1" smtClean="0">
                <a:latin typeface="Courier New" pitchFamily="49" charset="0"/>
                <a:cs typeface="Courier New" pitchFamily="49" charset="0"/>
              </a:rPr>
              <a:t>i</a:t>
            </a:r>
            <a:r>
              <a:rPr lang="en-US" dirty="0" smtClean="0">
                <a:latin typeface="Courier New" pitchFamily="49" charset="0"/>
                <a:cs typeface="Courier New" pitchFamily="49" charset="0"/>
              </a:rPr>
              <a:t>++){</a:t>
            </a:r>
          </a:p>
          <a:p>
            <a:pPr marL="461962" lvl="2" indent="0">
              <a:spcBef>
                <a:spcPts val="0"/>
              </a:spcBef>
              <a:spcAft>
                <a:spcPts val="0"/>
              </a:spcAft>
              <a:buNone/>
              <a:defRPr/>
            </a:pPr>
            <a:endParaRPr lang="en-US" dirty="0" smtClean="0">
              <a:latin typeface="Courier New" pitchFamily="49" charset="0"/>
              <a:cs typeface="Courier New" pitchFamily="49" charset="0"/>
            </a:endParaRPr>
          </a:p>
          <a:p>
            <a:pPr marL="461962" lvl="2" indent="0">
              <a:spcBef>
                <a:spcPts val="0"/>
              </a:spcBef>
              <a:spcAft>
                <a:spcPts val="0"/>
              </a:spcAft>
              <a:buNone/>
              <a:defRPr/>
            </a:pP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k.execute</a:t>
            </a:r>
            <a:r>
              <a:rPr lang="en-US" dirty="0" smtClean="0">
                <a:latin typeface="Courier New" pitchFamily="49" charset="0"/>
                <a:cs typeface="Courier New" pitchFamily="49" charset="0"/>
              </a:rPr>
              <a:t>(HUGE);</a:t>
            </a:r>
          </a:p>
          <a:p>
            <a:pPr marL="461962" lvl="2" indent="0">
              <a:spcBef>
                <a:spcPts val="0"/>
              </a:spcBef>
              <a:spcAft>
                <a:spcPts val="0"/>
              </a:spcAft>
              <a:buNone/>
              <a:defRPr/>
            </a:pPr>
            <a:endParaRPr lang="en-US" dirty="0" smtClean="0">
              <a:latin typeface="Courier New" pitchFamily="49" charset="0"/>
              <a:cs typeface="Courier New" pitchFamily="49" charset="0"/>
            </a:endParaRPr>
          </a:p>
          <a:p>
            <a:pPr marL="461962" lvl="2" indent="0">
              <a:spcBef>
                <a:spcPts val="0"/>
              </a:spcBef>
              <a:spcAft>
                <a:spcPts val="0"/>
              </a:spcAft>
              <a:buNone/>
              <a:defRPr/>
            </a:pPr>
            <a:r>
              <a:rPr lang="en-US" dirty="0" smtClean="0">
                <a:latin typeface="Courier New" pitchFamily="49" charset="0"/>
                <a:cs typeface="Courier New" pitchFamily="49" charset="0"/>
              </a:rPr>
              <a:t>}</a:t>
            </a:r>
          </a:p>
          <a:p>
            <a:pPr marL="230187" lvl="1" indent="0">
              <a:buNone/>
            </a:pPr>
            <a:endParaRPr lang="en-US" dirty="0" smtClean="0"/>
          </a:p>
          <a:p>
            <a:pPr marL="461962" lvl="2" indent="0">
              <a:spcBef>
                <a:spcPts val="0"/>
              </a:spcBef>
              <a:spcAft>
                <a:spcPts val="0"/>
              </a:spcAft>
              <a:buNone/>
            </a:pPr>
            <a:endParaRPr lang="en-US" dirty="0" smtClean="0"/>
          </a:p>
          <a:p>
            <a:pPr marL="461962" lvl="2" indent="0">
              <a:spcBef>
                <a:spcPts val="0"/>
              </a:spcBef>
              <a:spcAft>
                <a:spcPts val="0"/>
              </a:spcAft>
              <a:buNone/>
            </a:pPr>
            <a:endParaRPr lang="en-US" dirty="0" smtClean="0"/>
          </a:p>
          <a:p>
            <a:pPr marL="461962" lvl="2" indent="0">
              <a:spcBef>
                <a:spcPts val="0"/>
              </a:spcBef>
              <a:spcAft>
                <a:spcPts val="0"/>
              </a:spcAft>
              <a:buNone/>
            </a:pPr>
            <a:endParaRPr lang="en-US" dirty="0" smtClean="0"/>
          </a:p>
          <a:p>
            <a:pPr marL="461962" lvl="2" indent="0">
              <a:spcBef>
                <a:spcPts val="0"/>
              </a:spcBef>
              <a:spcAft>
                <a:spcPts val="0"/>
              </a:spcAft>
              <a:buNone/>
            </a:pPr>
            <a:endParaRPr lang="en-US" dirty="0" smtClean="0"/>
          </a:p>
          <a:p>
            <a:pPr marL="461962" lvl="2" indent="0">
              <a:spcBef>
                <a:spcPts val="0"/>
              </a:spcBef>
              <a:spcAft>
                <a:spcPts val="0"/>
              </a:spcAft>
              <a:buNone/>
            </a:pPr>
            <a:endParaRPr lang="en-US" dirty="0" smtClean="0"/>
          </a:p>
          <a:p>
            <a:pPr marL="461962" lvl="2" indent="0">
              <a:spcBef>
                <a:spcPts val="0"/>
              </a:spcBef>
              <a:spcAft>
                <a:spcPts val="0"/>
              </a:spcAft>
              <a:buNone/>
            </a:pPr>
            <a:endParaRPr lang="en-US" dirty="0" smtClean="0"/>
          </a:p>
          <a:p>
            <a:pPr marL="461962" lvl="2" indent="0">
              <a:spcBef>
                <a:spcPts val="0"/>
              </a:spcBef>
              <a:spcAft>
                <a:spcPts val="0"/>
              </a:spcAft>
              <a:buNone/>
            </a:pPr>
            <a:endParaRPr lang="en-US" dirty="0" smtClean="0"/>
          </a:p>
          <a:p>
            <a:pPr marL="461962" lvl="2" indent="0">
              <a:spcBef>
                <a:spcPts val="0"/>
              </a:spcBef>
              <a:spcAft>
                <a:spcPts val="0"/>
              </a:spcAft>
              <a:buNone/>
            </a:pPr>
            <a:endParaRPr lang="en-US" dirty="0" smtClean="0"/>
          </a:p>
          <a:p>
            <a:pPr marL="461962" lvl="2" indent="0">
              <a:spcBef>
                <a:spcPts val="0"/>
              </a:spcBef>
              <a:spcAft>
                <a:spcPts val="0"/>
              </a:spcAft>
              <a:buNone/>
            </a:pPr>
            <a:endParaRPr lang="en-US" dirty="0" smtClean="0"/>
          </a:p>
        </p:txBody>
      </p:sp>
      <p:sp>
        <p:nvSpPr>
          <p:cNvPr id="5" name="Content Placeholder 2"/>
          <p:cNvSpPr txBox="1">
            <a:spLocks/>
          </p:cNvSpPr>
          <p:nvPr/>
        </p:nvSpPr>
        <p:spPr>
          <a:xfrm>
            <a:off x="4243891" y="4372982"/>
            <a:ext cx="3815379" cy="1776805"/>
          </a:xfrm>
          <a:prstGeom prst="rect">
            <a:avLst/>
          </a:prstGeom>
        </p:spPr>
        <p:txBody>
          <a:bodyPr vert="horz" lIns="0" tIns="0" rIns="0" bIns="0" rtlCol="0">
            <a:noAutofit/>
          </a:bodyPr>
          <a:lstStyle/>
          <a:p>
            <a:pPr marL="461962" marR="0" lvl="2" indent="0" algn="l" defTabSz="914400" rtl="0" eaLnBrk="1" fontAlgn="auto" latinLnBrk="0" hangingPunct="1">
              <a:lnSpc>
                <a:spcPct val="100000"/>
              </a:lnSpc>
              <a:spcBef>
                <a:spcPts val="0"/>
              </a:spcBef>
              <a:spcAft>
                <a:spcPts val="0"/>
              </a:spcAft>
              <a:buClr>
                <a:schemeClr val="tx1"/>
              </a:buClr>
              <a:buSzTx/>
              <a:buFont typeface="Wingdings" pitchFamily="2" charset="2"/>
              <a:buNone/>
              <a:tabLst/>
              <a:defRPr/>
            </a:pPr>
            <a:endParaRPr kumimoji="0" lang="en-US" sz="1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Rectangle 5"/>
          <p:cNvSpPr/>
          <p:nvPr/>
        </p:nvSpPr>
        <p:spPr>
          <a:xfrm>
            <a:off x="4370053" y="1981785"/>
            <a:ext cx="4572000" cy="2400657"/>
          </a:xfrm>
          <a:prstGeom prst="rect">
            <a:avLst/>
          </a:prstGeom>
        </p:spPr>
        <p:txBody>
          <a:bodyPr wrap="square">
            <a:spAutoFit/>
          </a:bodyPr>
          <a:lstStyle/>
          <a:p>
            <a:pPr marL="0" lvl="1">
              <a:buClr>
                <a:schemeClr val="accent1"/>
              </a:buClr>
            </a:pPr>
            <a:r>
              <a:rPr lang="en-US" sz="1200" dirty="0" smtClean="0"/>
              <a:t>Although Aparapi analyzes kernel methods to optimize host buffer transfer requests…</a:t>
            </a:r>
          </a:p>
          <a:p>
            <a:pPr marL="0" lvl="1">
              <a:buClr>
                <a:schemeClr val="accent1"/>
              </a:buClr>
            </a:pPr>
            <a:endParaRPr lang="en-US" sz="1200" dirty="0"/>
          </a:p>
          <a:p>
            <a:pPr marL="0" lvl="1">
              <a:buClr>
                <a:schemeClr val="accent1"/>
              </a:buClr>
            </a:pPr>
            <a:r>
              <a:rPr lang="en-US" sz="1200" dirty="0" smtClean="0"/>
              <a:t>It has no knowledge of buffer accesses from the enclosing loop.</a:t>
            </a:r>
          </a:p>
          <a:p>
            <a:pPr marL="0" lvl="1">
              <a:buClr>
                <a:schemeClr val="accent1"/>
              </a:buClr>
            </a:pPr>
            <a:endParaRPr lang="en-US" sz="1200" dirty="0"/>
          </a:p>
          <a:p>
            <a:pPr marL="0" lvl="1">
              <a:buClr>
                <a:schemeClr val="accent1"/>
              </a:buClr>
            </a:pPr>
            <a:r>
              <a:rPr lang="en-US" sz="1200" dirty="0" smtClean="0"/>
              <a:t>By default Aparapi must assume that the Java application is modifying buffers between calls to  </a:t>
            </a:r>
            <a:r>
              <a:rPr lang="en-US" sz="1200" dirty="0" err="1" smtClean="0">
                <a:solidFill>
                  <a:schemeClr val="accent3"/>
                </a:solidFill>
              </a:rPr>
              <a:t>Kernel.execute</a:t>
            </a:r>
            <a:r>
              <a:rPr lang="en-US" sz="1200" dirty="0" smtClean="0">
                <a:solidFill>
                  <a:schemeClr val="accent3"/>
                </a:solidFill>
              </a:rPr>
              <a:t>(range)</a:t>
            </a:r>
            <a:endParaRPr lang="en-US" sz="1200" dirty="0" smtClean="0"/>
          </a:p>
          <a:p>
            <a:pPr marL="0" lvl="1">
              <a:buClr>
                <a:schemeClr val="accent1"/>
              </a:buClr>
            </a:pPr>
            <a:endParaRPr lang="en-US" sz="1200" dirty="0" smtClean="0"/>
          </a:p>
          <a:p>
            <a:pPr marL="0" lvl="1">
              <a:buClr>
                <a:schemeClr val="accent1"/>
              </a:buClr>
            </a:pPr>
            <a:r>
              <a:rPr lang="en-US" sz="1200" dirty="0" smtClean="0"/>
              <a:t>For a tight loops where the buffers are not being modified, this manifests in  </a:t>
            </a:r>
            <a:r>
              <a:rPr lang="en-US" sz="1200" dirty="0" smtClean="0">
                <a:solidFill>
                  <a:schemeClr val="accent3"/>
                </a:solidFill>
              </a:rPr>
              <a:t>(unnecessary)</a:t>
            </a:r>
            <a:r>
              <a:rPr lang="en-US" sz="1200" dirty="0" smtClean="0"/>
              <a:t> buffer copies of data to and</a:t>
            </a:r>
            <a:r>
              <a:rPr lang="en-US" sz="1200" dirty="0"/>
              <a:t> </a:t>
            </a:r>
            <a:r>
              <a:rPr lang="en-US" sz="1200" dirty="0" smtClean="0"/>
              <a:t>from the device for each invocation of </a:t>
            </a:r>
            <a:r>
              <a:rPr lang="en-US" sz="1200" dirty="0" err="1" smtClean="0">
                <a:solidFill>
                  <a:schemeClr val="accent3"/>
                </a:solidFill>
              </a:rPr>
              <a:t>Kernel.excute</a:t>
            </a:r>
            <a:r>
              <a:rPr lang="en-US" sz="1200" dirty="0" smtClean="0">
                <a:solidFill>
                  <a:schemeClr val="accent3"/>
                </a:solidFill>
              </a:rPr>
              <a:t>(range)</a:t>
            </a:r>
          </a:p>
          <a:p>
            <a:pPr lvl="1"/>
            <a:endParaRPr lang="en-US" dirty="0" smtClean="0"/>
          </a:p>
        </p:txBody>
      </p:sp>
      <p:sp>
        <p:nvSpPr>
          <p:cNvPr id="9" name="Rectangle 8"/>
          <p:cNvSpPr/>
          <p:nvPr/>
        </p:nvSpPr>
        <p:spPr bwMode="auto">
          <a:xfrm>
            <a:off x="662938" y="3167572"/>
            <a:ext cx="3454879" cy="1097280"/>
          </a:xfrm>
          <a:prstGeom prst="rect">
            <a:avLst/>
          </a:prstGeom>
          <a:noFill/>
          <a:ln w="25400" algn="ctr">
            <a:solidFill>
              <a:schemeClr val="accent3"/>
            </a:solidFill>
            <a:round/>
            <a:headEnd/>
            <a:tailEnd/>
          </a:ln>
          <a:effectLst>
            <a:outerShdw blurRad="50800" dist="38100" dir="5400000" algn="t" rotWithShape="0">
              <a:prstClr val="black">
                <a:alpha val="40000"/>
              </a:prstClr>
            </a:outerShdw>
          </a:effectLst>
        </p:spPr>
        <p:txBody>
          <a:bodyPr lIns="228600" tIns="45714" rIns="228600" bIns="45714" rtlCol="0" anchor="ctr"/>
          <a:lstStyle/>
          <a:p>
            <a:pPr marL="1588" indent="-1588" algn="ctr" defTabSz="913183"/>
            <a:endParaRPr lang="en-US" b="1" dirty="0" smtClean="0">
              <a:solidFill>
                <a:prstClr val="white"/>
              </a:solidFill>
              <a:cs typeface="Arial" charset="0"/>
            </a:endParaRPr>
          </a:p>
        </p:txBody>
      </p:sp>
      <p:sp>
        <p:nvSpPr>
          <p:cNvPr id="10" name="Rectangle 9"/>
          <p:cNvSpPr/>
          <p:nvPr/>
        </p:nvSpPr>
        <p:spPr bwMode="auto">
          <a:xfrm>
            <a:off x="662938" y="2087052"/>
            <a:ext cx="3469113" cy="762000"/>
          </a:xfrm>
          <a:prstGeom prst="rect">
            <a:avLst/>
          </a:prstGeom>
          <a:noFill/>
          <a:ln w="25400" algn="ctr">
            <a:solidFill>
              <a:schemeClr val="accent3"/>
            </a:solidFill>
            <a:round/>
            <a:headEnd/>
            <a:tailEnd/>
          </a:ln>
          <a:effectLst>
            <a:outerShdw blurRad="50800" dist="38100" dir="5400000" algn="t" rotWithShape="0">
              <a:prstClr val="black">
                <a:alpha val="40000"/>
              </a:prstClr>
            </a:outerShdw>
          </a:effectLst>
        </p:spPr>
        <p:txBody>
          <a:bodyPr lIns="228600" tIns="45714" rIns="228600" bIns="45714" rtlCol="0" anchor="ctr"/>
          <a:lstStyle/>
          <a:p>
            <a:pPr marL="1588" indent="-1588" algn="ctr" defTabSz="913183"/>
            <a:endParaRPr lang="en-US" b="1" dirty="0" smtClean="0">
              <a:solidFill>
                <a:prstClr val="white"/>
              </a:solidFill>
              <a:cs typeface="Arial" charset="0"/>
            </a:endParaRPr>
          </a:p>
        </p:txBody>
      </p:sp>
      <p:cxnSp>
        <p:nvCxnSpPr>
          <p:cNvPr id="12" name="Straight Arrow Connector 11"/>
          <p:cNvCxnSpPr/>
          <p:nvPr/>
        </p:nvCxnSpPr>
        <p:spPr>
          <a:xfrm flipH="1" flipV="1">
            <a:off x="3467822" y="3480159"/>
            <a:ext cx="847804" cy="138500"/>
          </a:xfrm>
          <a:prstGeom prst="straightConnector1">
            <a:avLst/>
          </a:prstGeom>
          <a:ln w="254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3510954" y="3854711"/>
            <a:ext cx="804672" cy="0"/>
          </a:xfrm>
          <a:prstGeom prst="straightConnector1">
            <a:avLst/>
          </a:prstGeom>
          <a:ln w="25400">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883920" y="3341660"/>
            <a:ext cx="2416046" cy="276999"/>
          </a:xfrm>
          <a:prstGeom prst="rect">
            <a:avLst/>
          </a:prstGeom>
          <a:noFill/>
        </p:spPr>
        <p:txBody>
          <a:bodyPr wrap="none" rtlCol="0">
            <a:spAutoFit/>
          </a:bodyPr>
          <a:lstStyle/>
          <a:p>
            <a:r>
              <a:rPr lang="en-US" sz="1200" dirty="0" smtClean="0">
                <a:solidFill>
                  <a:schemeClr val="accent3"/>
                </a:solidFill>
                <a:latin typeface="Courier New" pitchFamily="49" charset="0"/>
                <a:cs typeface="Courier New" pitchFamily="49" charset="0"/>
              </a:rPr>
              <a:t>//Transfer buffer to GPU</a:t>
            </a:r>
          </a:p>
        </p:txBody>
      </p:sp>
      <p:sp>
        <p:nvSpPr>
          <p:cNvPr id="23" name="TextBox 22"/>
          <p:cNvSpPr txBox="1"/>
          <p:nvPr/>
        </p:nvSpPr>
        <p:spPr>
          <a:xfrm>
            <a:off x="883920" y="3716212"/>
            <a:ext cx="2601994" cy="276999"/>
          </a:xfrm>
          <a:prstGeom prst="rect">
            <a:avLst/>
          </a:prstGeom>
          <a:noFill/>
        </p:spPr>
        <p:txBody>
          <a:bodyPr wrap="none" rtlCol="0">
            <a:spAutoFit/>
          </a:bodyPr>
          <a:lstStyle/>
          <a:p>
            <a:r>
              <a:rPr lang="en-US" sz="1200" dirty="0" smtClean="0">
                <a:solidFill>
                  <a:schemeClr val="accent3"/>
                </a:solidFill>
                <a:latin typeface="Courier New" pitchFamily="49" charset="0"/>
                <a:cs typeface="Courier New" pitchFamily="49" charset="0"/>
              </a:rPr>
              <a:t>//Transfer buffer from GPU</a:t>
            </a:r>
          </a:p>
        </p:txBody>
      </p:sp>
    </p:spTree>
    <p:extLst>
      <p:ext uri="{BB962C8B-B14F-4D97-AF65-F5344CB8AC3E}">
        <p14:creationId xmlns:p14="http://schemas.microsoft.com/office/powerpoint/2010/main" val="721707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500"/>
                                        <p:tgtEl>
                                          <p:spTgt spid="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10"/>
                                        </p:tgtEl>
                                      </p:cBhvr>
                                    </p:animEffect>
                                    <p:set>
                                      <p:cBhvr>
                                        <p:cTn id="15" dur="1" fill="hold">
                                          <p:stCondLst>
                                            <p:cond delay="499"/>
                                          </p:stCondLst>
                                        </p:cTn>
                                        <p:tgtEl>
                                          <p:spTgt spid="10"/>
                                        </p:tgtEl>
                                        <p:attrNameLst>
                                          <p:attrName>style.visibility</p:attrName>
                                        </p:attrNameLst>
                                      </p:cBhvr>
                                      <p:to>
                                        <p:strVal val="hidden"/>
                                      </p:to>
                                    </p:set>
                                  </p:childTnLst>
                                </p:cTn>
                              </p:par>
                              <p:par>
                                <p:cTn id="16" presetID="10" presetClass="entr" presetSubtype="0" fill="hold" nodeType="withEffect">
                                  <p:stCondLst>
                                    <p:cond delay="0"/>
                                  </p:stCondLst>
                                  <p:childTnLst>
                                    <p:set>
                                      <p:cBhvr>
                                        <p:cTn id="17" dur="1" fill="hold">
                                          <p:stCondLst>
                                            <p:cond delay="0"/>
                                          </p:stCondLst>
                                        </p:cTn>
                                        <p:tgtEl>
                                          <p:spTgt spid="6">
                                            <p:txEl>
                                              <p:pRg st="2" end="2"/>
                                            </p:txEl>
                                          </p:spTgt>
                                        </p:tgtEl>
                                        <p:attrNameLst>
                                          <p:attrName>style.visibility</p:attrName>
                                        </p:attrNameLst>
                                      </p:cBhvr>
                                      <p:to>
                                        <p:strVal val="visible"/>
                                      </p:to>
                                    </p:set>
                                    <p:animEffect transition="in" filter="fade">
                                      <p:cBhvr>
                                        <p:cTn id="18" dur="500"/>
                                        <p:tgtEl>
                                          <p:spTgt spid="6">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6">
                                            <p:txEl>
                                              <p:pRg st="4" end="4"/>
                                            </p:txEl>
                                          </p:spTgt>
                                        </p:tgtEl>
                                        <p:attrNameLst>
                                          <p:attrName>style.visibility</p:attrName>
                                        </p:attrNameLst>
                                      </p:cBhvr>
                                      <p:to>
                                        <p:strVal val="visible"/>
                                      </p:to>
                                    </p:set>
                                    <p:animEffect transition="in" filter="fade">
                                      <p:cBhvr>
                                        <p:cTn id="26" dur="500"/>
                                        <p:tgtEl>
                                          <p:spTgt spid="6">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fade">
                                      <p:cBhvr>
                                        <p:cTn id="31" dur="500"/>
                                        <p:tgtEl>
                                          <p:spTgt spid="2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fade">
                                      <p:cBhvr>
                                        <p:cTn id="34" dur="500"/>
                                        <p:tgtEl>
                                          <p:spTgt spid="23"/>
                                        </p:tgtEl>
                                      </p:cBhvr>
                                    </p:animEffect>
                                  </p:childTnLst>
                                </p:cTn>
                              </p:par>
                              <p:par>
                                <p:cTn id="35" presetID="10"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par>
                                <p:cTn id="38" presetID="10" presetClass="entr" presetSubtype="0" fill="hold" nodeType="with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fade">
                                      <p:cBhvr>
                                        <p:cTn id="40" dur="500"/>
                                        <p:tgtEl>
                                          <p:spTgt spid="12"/>
                                        </p:tgtEl>
                                      </p:cBhvr>
                                    </p:animEffect>
                                  </p:childTnLst>
                                </p:cTn>
                              </p:par>
                              <p:par>
                                <p:cTn id="41" presetID="10" presetClass="entr" presetSubtype="0" fill="hold" nodeType="with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Effect transition="in" filter="fade">
                                      <p:cBhvr>
                                        <p:cTn id="43"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0" grpId="1" animBg="1"/>
      <p:bldP spid="20" grpId="0"/>
      <p:bldP spid="2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cap="none" dirty="0"/>
          </a:p>
        </p:txBody>
      </p:sp>
      <p:sp>
        <p:nvSpPr>
          <p:cNvPr id="3" name="Content Placeholder 2"/>
          <p:cNvSpPr>
            <a:spLocks noGrp="1"/>
          </p:cNvSpPr>
          <p:nvPr>
            <p:ph idx="1"/>
          </p:nvPr>
        </p:nvSpPr>
        <p:spPr/>
        <p:txBody>
          <a:bodyPr/>
          <a:lstStyle/>
          <a:p>
            <a:r>
              <a:rPr lang="en-US" dirty="0" smtClean="0"/>
              <a:t>The age of heterogeneous computing is here</a:t>
            </a:r>
          </a:p>
          <a:p>
            <a:r>
              <a:rPr lang="en-US" dirty="0" smtClean="0"/>
              <a:t>Unleashing the supercomputer in your desktop/laptop</a:t>
            </a:r>
          </a:p>
          <a:p>
            <a:r>
              <a:rPr lang="en-US" dirty="0" smtClean="0"/>
              <a:t>GPU </a:t>
            </a:r>
            <a:r>
              <a:rPr lang="en-US" dirty="0" smtClean="0"/>
              <a:t>programming options for Java™ developers</a:t>
            </a:r>
          </a:p>
          <a:p>
            <a:r>
              <a:rPr lang="en-US" dirty="0" err="1" smtClean="0"/>
              <a:t>Aparapi</a:t>
            </a:r>
            <a:endParaRPr lang="en-US" dirty="0"/>
          </a:p>
          <a:p>
            <a:pPr lvl="1"/>
            <a:r>
              <a:rPr lang="en-US" dirty="0" smtClean="0"/>
              <a:t>What </a:t>
            </a:r>
            <a:r>
              <a:rPr dirty="0" smtClean="0"/>
              <a:t>is it</a:t>
            </a:r>
            <a:r>
              <a:rPr dirty="0" smtClean="0"/>
              <a:t>?</a:t>
            </a:r>
            <a:endParaRPr lang="en-US" dirty="0" smtClean="0"/>
          </a:p>
          <a:p>
            <a:pPr lvl="1"/>
            <a:r>
              <a:rPr lang="en-US" dirty="0" smtClean="0"/>
              <a:t>How does it </a:t>
            </a:r>
            <a:r>
              <a:rPr dirty="0" smtClean="0"/>
              <a:t>work?</a:t>
            </a:r>
            <a:endParaRPr lang="en-US" dirty="0" smtClean="0"/>
          </a:p>
          <a:p>
            <a:r>
              <a:rPr lang="en-US" dirty="0" smtClean="0"/>
              <a:t>Examples</a:t>
            </a:r>
          </a:p>
          <a:p>
            <a:r>
              <a:rPr lang="en-US" dirty="0" smtClean="0"/>
              <a:t>Demos</a:t>
            </a:r>
          </a:p>
          <a:p>
            <a:r>
              <a:rPr lang="en-US" dirty="0" smtClean="0"/>
              <a:t>New features</a:t>
            </a:r>
          </a:p>
          <a:p>
            <a:r>
              <a:rPr lang="en-US" dirty="0" smtClean="0"/>
              <a:t>Lessons learned open sourcing </a:t>
            </a:r>
            <a:r>
              <a:rPr lang="en-US" dirty="0" err="1" smtClean="0"/>
              <a:t>Aparapi</a:t>
            </a:r>
            <a:endParaRPr lang="en-US" dirty="0" smtClean="0"/>
          </a:p>
          <a:p>
            <a:r>
              <a:rPr lang="en-US" dirty="0" smtClean="0"/>
              <a:t>Future work</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ApARAPI EXPLICIT BUFFER MANAGEMENT</a:t>
            </a:r>
          </a:p>
        </p:txBody>
      </p:sp>
      <p:sp>
        <p:nvSpPr>
          <p:cNvPr id="3" name="Content Placeholder 2"/>
          <p:cNvSpPr>
            <a:spLocks noGrp="1"/>
          </p:cNvSpPr>
          <p:nvPr>
            <p:ph idx="1"/>
          </p:nvPr>
        </p:nvSpPr>
        <p:spPr/>
        <p:txBody>
          <a:bodyPr/>
          <a:lstStyle/>
          <a:p>
            <a:r>
              <a:rPr lang="en-US" dirty="0" smtClean="0"/>
              <a:t>Using the explicit buffer management APIs  the user can take control if they wish</a:t>
            </a:r>
          </a:p>
          <a:p>
            <a:pPr lvl="1"/>
            <a:endParaRPr lang="en-US" dirty="0" smtClean="0"/>
          </a:p>
          <a:p>
            <a:pPr marL="461962" lvl="2" indent="0">
              <a:spcBef>
                <a:spcPts val="0"/>
              </a:spcBef>
              <a:spcAft>
                <a:spcPts val="0"/>
              </a:spcAft>
              <a:buNone/>
              <a:defRPr/>
            </a:pPr>
            <a:r>
              <a:rPr lang="en-US" dirty="0" err="1" smtClean="0">
                <a:latin typeface="Courier New" pitchFamily="49" charset="0"/>
                <a:cs typeface="Courier New" pitchFamily="49" charset="0"/>
              </a:rPr>
              <a:t>int</a:t>
            </a:r>
            <a:r>
              <a:rPr lang="en-US" dirty="0" smtClean="0">
                <a:latin typeface="Courier New" pitchFamily="49" charset="0"/>
                <a:cs typeface="Courier New" pitchFamily="49" charset="0"/>
              </a:rPr>
              <a:t> [] buffer = new </a:t>
            </a:r>
            <a:r>
              <a:rPr lang="en-US" dirty="0" err="1" smtClean="0">
                <a:latin typeface="Courier New" pitchFamily="49" charset="0"/>
                <a:cs typeface="Courier New" pitchFamily="49" charset="0"/>
              </a:rPr>
              <a:t>int</a:t>
            </a:r>
            <a:r>
              <a:rPr lang="en-US" dirty="0" smtClean="0">
                <a:latin typeface="Courier New" pitchFamily="49" charset="0"/>
                <a:cs typeface="Courier New" pitchFamily="49" charset="0"/>
              </a:rPr>
              <a:t>[HUGE];</a:t>
            </a:r>
          </a:p>
          <a:p>
            <a:pPr marL="461962" lvl="2" indent="0">
              <a:spcBef>
                <a:spcPts val="0"/>
              </a:spcBef>
              <a:spcAft>
                <a:spcPts val="0"/>
              </a:spcAft>
              <a:buNone/>
              <a:defRPr/>
            </a:pPr>
            <a:endParaRPr lang="en-US" dirty="0" smtClean="0">
              <a:latin typeface="Courier New" pitchFamily="49" charset="0"/>
              <a:cs typeface="Courier New" pitchFamily="49" charset="0"/>
            </a:endParaRPr>
          </a:p>
          <a:p>
            <a:pPr marL="461962" lvl="2" indent="0">
              <a:spcBef>
                <a:spcPts val="0"/>
              </a:spcBef>
              <a:spcAft>
                <a:spcPts val="0"/>
              </a:spcAft>
              <a:buNone/>
              <a:defRPr/>
            </a:pPr>
            <a:r>
              <a:rPr lang="en-US" dirty="0" smtClean="0">
                <a:latin typeface="Courier New" pitchFamily="49" charset="0"/>
                <a:cs typeface="Courier New" pitchFamily="49" charset="0"/>
              </a:rPr>
              <a:t>Kernel k = new Kernel(){</a:t>
            </a:r>
          </a:p>
          <a:p>
            <a:pPr marL="461962" lvl="2" indent="0">
              <a:spcBef>
                <a:spcPts val="0"/>
              </a:spcBef>
              <a:spcAft>
                <a:spcPts val="0"/>
              </a:spcAft>
              <a:buNone/>
              <a:defRPr/>
            </a:pPr>
            <a:r>
              <a:rPr lang="en-US" dirty="0" smtClean="0">
                <a:latin typeface="Courier New" pitchFamily="49" charset="0"/>
                <a:cs typeface="Courier New" pitchFamily="49" charset="0"/>
              </a:rPr>
              <a:t>    @Override public void run(){</a:t>
            </a:r>
          </a:p>
          <a:p>
            <a:pPr marL="461962" lvl="2" indent="0">
              <a:spcBef>
                <a:spcPts val="0"/>
              </a:spcBef>
              <a:spcAft>
                <a:spcPts val="0"/>
              </a:spcAft>
              <a:buNone/>
              <a:defRPr/>
            </a:pPr>
            <a:r>
              <a:rPr lang="en-US" dirty="0" smtClean="0">
                <a:latin typeface="Courier New" pitchFamily="49" charset="0"/>
                <a:cs typeface="Courier New" pitchFamily="49" charset="0"/>
              </a:rPr>
              <a:t>          // mutates buffer contents  </a:t>
            </a:r>
          </a:p>
          <a:p>
            <a:pPr marL="461962" lvl="2" indent="0">
              <a:spcBef>
                <a:spcPts val="0"/>
              </a:spcBef>
              <a:spcAft>
                <a:spcPts val="0"/>
              </a:spcAft>
              <a:buNone/>
              <a:defRPr/>
            </a:pPr>
            <a:r>
              <a:rPr lang="en-US" dirty="0" smtClean="0">
                <a:latin typeface="Courier New" pitchFamily="49" charset="0"/>
                <a:cs typeface="Courier New" pitchFamily="49" charset="0"/>
              </a:rPr>
              <a:t>   } </a:t>
            </a:r>
          </a:p>
          <a:p>
            <a:pPr marL="461962" lvl="2" indent="0">
              <a:spcBef>
                <a:spcPts val="0"/>
              </a:spcBef>
              <a:spcAft>
                <a:spcPts val="0"/>
              </a:spcAft>
              <a:buNone/>
              <a:defRPr/>
            </a:pPr>
            <a:r>
              <a:rPr lang="en-US" dirty="0" smtClean="0">
                <a:latin typeface="Courier New" pitchFamily="49" charset="0"/>
                <a:cs typeface="Courier New" pitchFamily="49" charset="0"/>
              </a:rPr>
              <a:t>}; </a:t>
            </a:r>
          </a:p>
          <a:p>
            <a:pPr marL="461962" lvl="2" indent="0">
              <a:spcBef>
                <a:spcPts val="0"/>
              </a:spcBef>
              <a:spcAft>
                <a:spcPts val="0"/>
              </a:spcAft>
              <a:buNone/>
              <a:defRPr/>
            </a:pPr>
            <a:r>
              <a:rPr lang="en-US" dirty="0" err="1" smtClean="0">
                <a:solidFill>
                  <a:schemeClr val="accent3"/>
                </a:solidFill>
                <a:latin typeface="Courier New" pitchFamily="49" charset="0"/>
                <a:cs typeface="Courier New" pitchFamily="49" charset="0"/>
              </a:rPr>
              <a:t>k.setExplicit</a:t>
            </a:r>
            <a:r>
              <a:rPr lang="en-US" dirty="0" smtClean="0">
                <a:solidFill>
                  <a:schemeClr val="accent3"/>
                </a:solidFill>
                <a:latin typeface="Courier New" pitchFamily="49" charset="0"/>
                <a:cs typeface="Courier New" pitchFamily="49" charset="0"/>
              </a:rPr>
              <a:t>(true);</a:t>
            </a:r>
          </a:p>
          <a:p>
            <a:pPr marL="461962" lvl="2" indent="0">
              <a:spcBef>
                <a:spcPts val="0"/>
              </a:spcBef>
              <a:spcAft>
                <a:spcPts val="0"/>
              </a:spcAft>
              <a:buNone/>
              <a:defRPr/>
            </a:pPr>
            <a:r>
              <a:rPr lang="en-US" dirty="0" err="1" smtClean="0">
                <a:solidFill>
                  <a:schemeClr val="accent3"/>
                </a:solidFill>
                <a:latin typeface="Courier New" pitchFamily="49" charset="0"/>
                <a:cs typeface="Courier New" pitchFamily="49" charset="0"/>
              </a:rPr>
              <a:t>k.put</a:t>
            </a:r>
            <a:r>
              <a:rPr lang="en-US" dirty="0" smtClean="0">
                <a:solidFill>
                  <a:schemeClr val="accent3"/>
                </a:solidFill>
                <a:latin typeface="Courier New" pitchFamily="49" charset="0"/>
                <a:cs typeface="Courier New" pitchFamily="49" charset="0"/>
              </a:rPr>
              <a:t>(buffer);</a:t>
            </a:r>
          </a:p>
          <a:p>
            <a:pPr marL="461962" lvl="2" indent="0">
              <a:spcBef>
                <a:spcPts val="0"/>
              </a:spcBef>
              <a:spcAft>
                <a:spcPts val="0"/>
              </a:spcAft>
              <a:buNone/>
              <a:defRPr/>
            </a:pPr>
            <a:r>
              <a:rPr lang="en-US" dirty="0" smtClean="0">
                <a:latin typeface="Courier New" pitchFamily="49" charset="0"/>
                <a:cs typeface="Courier New" pitchFamily="49" charset="0"/>
              </a:rPr>
              <a:t>for (</a:t>
            </a:r>
            <a:r>
              <a:rPr lang="en-US" dirty="0" err="1" smtClean="0">
                <a:latin typeface="Courier New" pitchFamily="49" charset="0"/>
                <a:cs typeface="Courier New" pitchFamily="49" charset="0"/>
              </a:rPr>
              <a:t>int</a:t>
            </a: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i</a:t>
            </a:r>
            <a:r>
              <a:rPr lang="en-US" dirty="0" smtClean="0">
                <a:latin typeface="Courier New" pitchFamily="49" charset="0"/>
                <a:cs typeface="Courier New" pitchFamily="49" charset="0"/>
              </a:rPr>
              <a:t>=0; </a:t>
            </a:r>
            <a:r>
              <a:rPr lang="en-US" dirty="0" err="1" smtClean="0">
                <a:latin typeface="Courier New" pitchFamily="49" charset="0"/>
                <a:cs typeface="Courier New" pitchFamily="49" charset="0"/>
              </a:rPr>
              <a:t>i</a:t>
            </a:r>
            <a:r>
              <a:rPr lang="en-US" dirty="0" smtClean="0">
                <a:latin typeface="Courier New" pitchFamily="49" charset="0"/>
                <a:cs typeface="Courier New" pitchFamily="49" charset="0"/>
              </a:rPr>
              <a:t>&lt; 1000; </a:t>
            </a:r>
            <a:r>
              <a:rPr lang="en-US" dirty="0" err="1" smtClean="0">
                <a:latin typeface="Courier New" pitchFamily="49" charset="0"/>
                <a:cs typeface="Courier New" pitchFamily="49" charset="0"/>
              </a:rPr>
              <a:t>i</a:t>
            </a:r>
            <a:r>
              <a:rPr lang="en-US" dirty="0" smtClean="0">
                <a:latin typeface="Courier New" pitchFamily="49" charset="0"/>
                <a:cs typeface="Courier New" pitchFamily="49" charset="0"/>
              </a:rPr>
              <a:t>++){</a:t>
            </a:r>
          </a:p>
          <a:p>
            <a:pPr marL="461962" lvl="2" indent="0">
              <a:spcBef>
                <a:spcPts val="0"/>
              </a:spcBef>
              <a:spcAft>
                <a:spcPts val="0"/>
              </a:spcAft>
              <a:buNone/>
              <a:defRPr/>
            </a:pP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k.execute</a:t>
            </a:r>
            <a:r>
              <a:rPr lang="en-US" dirty="0" smtClean="0">
                <a:latin typeface="Courier New" pitchFamily="49" charset="0"/>
                <a:cs typeface="Courier New" pitchFamily="49" charset="0"/>
              </a:rPr>
              <a:t>(HUGE);</a:t>
            </a:r>
          </a:p>
          <a:p>
            <a:pPr marL="461962" lvl="2" indent="0">
              <a:spcBef>
                <a:spcPts val="0"/>
              </a:spcBef>
              <a:spcAft>
                <a:spcPts val="0"/>
              </a:spcAft>
              <a:buNone/>
              <a:defRPr/>
            </a:pPr>
            <a:r>
              <a:rPr lang="en-US" dirty="0" smtClean="0">
                <a:latin typeface="Courier New" pitchFamily="49" charset="0"/>
                <a:cs typeface="Courier New" pitchFamily="49" charset="0"/>
              </a:rPr>
              <a:t>}</a:t>
            </a:r>
          </a:p>
          <a:p>
            <a:pPr marL="461962" lvl="2" indent="0">
              <a:spcBef>
                <a:spcPts val="0"/>
              </a:spcBef>
              <a:spcAft>
                <a:spcPts val="0"/>
              </a:spcAft>
              <a:buNone/>
              <a:defRPr/>
            </a:pPr>
            <a:r>
              <a:rPr lang="en-US" dirty="0" err="1" smtClean="0">
                <a:solidFill>
                  <a:schemeClr val="accent3"/>
                </a:solidFill>
                <a:latin typeface="Courier New" pitchFamily="49" charset="0"/>
                <a:cs typeface="Courier New" pitchFamily="49" charset="0"/>
              </a:rPr>
              <a:t>k.get</a:t>
            </a:r>
            <a:r>
              <a:rPr lang="en-US" dirty="0" smtClean="0">
                <a:solidFill>
                  <a:schemeClr val="accent3"/>
                </a:solidFill>
                <a:latin typeface="Courier New" pitchFamily="49" charset="0"/>
                <a:cs typeface="Courier New" pitchFamily="49" charset="0"/>
              </a:rPr>
              <a:t>(buffer);</a:t>
            </a:r>
          </a:p>
          <a:p>
            <a:pPr marL="461962" lvl="2" indent="0">
              <a:spcBef>
                <a:spcPts val="0"/>
              </a:spcBef>
              <a:spcAft>
                <a:spcPts val="0"/>
              </a:spcAft>
              <a:buNone/>
            </a:pPr>
            <a:endParaRPr lang="en-US" dirty="0" smtClean="0"/>
          </a:p>
        </p:txBody>
      </p:sp>
      <p:sp>
        <p:nvSpPr>
          <p:cNvPr id="4" name="Rectangle 3"/>
          <p:cNvSpPr/>
          <p:nvPr/>
        </p:nvSpPr>
        <p:spPr>
          <a:xfrm>
            <a:off x="3849444" y="2525620"/>
            <a:ext cx="4572000" cy="1661993"/>
          </a:xfrm>
          <a:prstGeom prst="rect">
            <a:avLst/>
          </a:prstGeom>
        </p:spPr>
        <p:txBody>
          <a:bodyPr wrap="square">
            <a:spAutoFit/>
          </a:bodyPr>
          <a:lstStyle/>
          <a:p>
            <a:pPr marL="0" lvl="1">
              <a:buClr>
                <a:schemeClr val="accent1"/>
              </a:buClr>
            </a:pPr>
            <a:r>
              <a:rPr lang="en-US" sz="1400" dirty="0" smtClean="0"/>
              <a:t>Developer takes control (of all buffer transfers) by marking the kernel as explicit</a:t>
            </a:r>
          </a:p>
          <a:p>
            <a:pPr marL="109728" lvl="1" indent="-109728">
              <a:buClr>
                <a:schemeClr val="accent1"/>
              </a:buClr>
              <a:buFont typeface="Wingdings" pitchFamily="2" charset="2"/>
              <a:buChar char="§"/>
            </a:pPr>
            <a:endParaRPr lang="en-US" sz="1400" dirty="0" smtClean="0"/>
          </a:p>
          <a:p>
            <a:pPr marL="0" lvl="1">
              <a:buClr>
                <a:schemeClr val="accent1"/>
              </a:buClr>
            </a:pPr>
            <a:r>
              <a:rPr lang="en-US" sz="1400" dirty="0" smtClean="0"/>
              <a:t>Then coordinates when/if transfers take place</a:t>
            </a:r>
          </a:p>
          <a:p>
            <a:pPr marL="109728" lvl="1" indent="-109728">
              <a:buClr>
                <a:schemeClr val="accent1"/>
              </a:buClr>
              <a:buFont typeface="Wingdings" pitchFamily="2" charset="2"/>
              <a:buChar char="§"/>
            </a:pPr>
            <a:endParaRPr lang="en-US" sz="1400" dirty="0"/>
          </a:p>
          <a:p>
            <a:pPr marL="0" lvl="1">
              <a:buClr>
                <a:schemeClr val="accent1"/>
              </a:buClr>
            </a:pPr>
            <a:r>
              <a:rPr lang="en-US" sz="1400" dirty="0" smtClean="0"/>
              <a:t>Here we save 999 buffer writes and 999 buffer reads</a:t>
            </a:r>
          </a:p>
          <a:p>
            <a:pPr lvl="1"/>
            <a:endParaRPr lang="en-US" dirty="0" smtClean="0"/>
          </a:p>
        </p:txBody>
      </p:sp>
      <p:cxnSp>
        <p:nvCxnSpPr>
          <p:cNvPr id="5" name="Straight Arrow Connector 4"/>
          <p:cNvCxnSpPr/>
          <p:nvPr/>
        </p:nvCxnSpPr>
        <p:spPr>
          <a:xfrm flipH="1">
            <a:off x="2668739" y="2716834"/>
            <a:ext cx="1180705" cy="0"/>
          </a:xfrm>
          <a:prstGeom prst="straightConnector1">
            <a:avLst/>
          </a:prstGeom>
          <a:ln w="254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flipV="1">
            <a:off x="2169133" y="2940796"/>
            <a:ext cx="1680311" cy="287434"/>
          </a:xfrm>
          <a:prstGeom prst="straightConnector1">
            <a:avLst/>
          </a:prstGeom>
          <a:ln w="254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2106847" y="3356616"/>
            <a:ext cx="1742597" cy="277269"/>
          </a:xfrm>
          <a:prstGeom prst="straightConnector1">
            <a:avLst/>
          </a:prstGeom>
          <a:ln w="25400">
            <a:solidFill>
              <a:schemeClr val="accent3"/>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865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fade">
                                      <p:cBhvr>
                                        <p:cTn id="7" dur="500"/>
                                        <p:tgtEl>
                                          <p:spTgt spid="3">
                                            <p:txEl>
                                              <p:pRg st="9" end="9"/>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10" end="10"/>
                                            </p:txEl>
                                          </p:spTgt>
                                        </p:tgtEl>
                                        <p:attrNameLst>
                                          <p:attrName>style.visibility</p:attrName>
                                        </p:attrNameLst>
                                      </p:cBhvr>
                                      <p:to>
                                        <p:strVal val="visible"/>
                                      </p:to>
                                    </p:set>
                                    <p:animEffect transition="in" filter="fade">
                                      <p:cBhvr>
                                        <p:cTn id="18" dur="500"/>
                                        <p:tgtEl>
                                          <p:spTgt spid="3">
                                            <p:txEl>
                                              <p:pRg st="10" end="10"/>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14" end="14"/>
                                            </p:txEl>
                                          </p:spTgt>
                                        </p:tgtEl>
                                        <p:attrNameLst>
                                          <p:attrName>style.visibility</p:attrName>
                                        </p:attrNameLst>
                                      </p:cBhvr>
                                      <p:to>
                                        <p:strVal val="visible"/>
                                      </p:to>
                                    </p:set>
                                    <p:animEffect transition="in" filter="fade">
                                      <p:cBhvr>
                                        <p:cTn id="21" dur="500"/>
                                        <p:tgtEl>
                                          <p:spTgt spid="3">
                                            <p:txEl>
                                              <p:pRg st="14" end="1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Effect transition="in" filter="fade">
                                      <p:cBhvr>
                                        <p:cTn id="24" dur="500"/>
                                        <p:tgtEl>
                                          <p:spTgt spid="4">
                                            <p:txEl>
                                              <p:pRg st="2" end="2"/>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par>
                                <p:cTn id="28" presetID="10" presetClass="entr" presetSubtype="0" fill="hold"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EXPLICIT B</a:t>
            </a:r>
            <a:r>
              <a:rPr lang="en-US" dirty="0" smtClean="0"/>
              <a:t>u</a:t>
            </a:r>
            <a:r>
              <a:rPr dirty="0" smtClean="0"/>
              <a:t>ffer MANAGEMENT EFFECT </a:t>
            </a:r>
            <a:r>
              <a:rPr dirty="0" err="1" smtClean="0"/>
              <a:t>oN</a:t>
            </a:r>
            <a:r>
              <a:rPr dirty="0" smtClean="0"/>
              <a:t> BITONIC SORT IMPLEMENTATION</a:t>
            </a:r>
            <a:endParaRPr lang="en-US" dirty="0"/>
          </a:p>
        </p:txBody>
      </p:sp>
      <p:graphicFrame>
        <p:nvGraphicFramePr>
          <p:cNvPr id="5" name="Chart 4"/>
          <p:cNvGraphicFramePr/>
          <p:nvPr>
            <p:extLst>
              <p:ext uri="{D42A27DB-BD31-4B8C-83A1-F6EECF244321}">
                <p14:modId xmlns:p14="http://schemas.microsoft.com/office/powerpoint/2010/main" val="3236227449"/>
              </p:ext>
            </p:extLst>
          </p:nvPr>
        </p:nvGraphicFramePr>
        <p:xfrm>
          <a:off x="790575" y="381000"/>
          <a:ext cx="7745263" cy="4310871"/>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rot="16200000">
            <a:off x="-955417" y="2050792"/>
            <a:ext cx="3491984" cy="369332"/>
          </a:xfrm>
          <a:prstGeom prst="rect">
            <a:avLst/>
          </a:prstGeom>
          <a:noFill/>
        </p:spPr>
        <p:txBody>
          <a:bodyPr wrap="square" rtlCol="0">
            <a:spAutoFit/>
          </a:bodyPr>
          <a:lstStyle/>
          <a:p>
            <a:pPr algn="ctr"/>
            <a:r>
              <a:rPr lang="en-US" dirty="0" smtClean="0"/>
              <a:t>Time (</a:t>
            </a:r>
            <a:r>
              <a:rPr lang="en-US" dirty="0" err="1" smtClean="0"/>
              <a:t>ms</a:t>
            </a:r>
            <a:r>
              <a:rPr lang="en-US" dirty="0" smtClean="0"/>
              <a:t>)</a:t>
            </a:r>
          </a:p>
        </p:txBody>
      </p:sp>
    </p:spTree>
    <p:extLst>
      <p:ext uri="{BB962C8B-B14F-4D97-AF65-F5344CB8AC3E}">
        <p14:creationId xmlns:p14="http://schemas.microsoft.com/office/powerpoint/2010/main" val="3509819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chart seriesIdx="0" categoryIdx="-4" bldStep="series"/>
                                            </p:graphicEl>
                                          </p:spTgt>
                                        </p:tgtEl>
                                        <p:attrNameLst>
                                          <p:attrName>style.visibility</p:attrName>
                                        </p:attrNameLst>
                                      </p:cBhvr>
                                      <p:to>
                                        <p:strVal val="visible"/>
                                      </p:to>
                                    </p:set>
                                    <p:animEffect transition="in" filter="fade">
                                      <p:cBhvr>
                                        <p:cTn id="7" dur="2000"/>
                                        <p:tgtEl>
                                          <p:spTgt spid="5">
                                            <p:graphicEl>
                                              <a:chart seriesIdx="0" categoryIdx="-4" bldStep="series"/>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graphicEl>
                                              <a:chart seriesIdx="1" categoryIdx="-4" bldStep="series"/>
                                            </p:graphicEl>
                                          </p:spTgt>
                                        </p:tgtEl>
                                        <p:attrNameLst>
                                          <p:attrName>style.visibility</p:attrName>
                                        </p:attrNameLst>
                                      </p:cBhvr>
                                      <p:to>
                                        <p:strVal val="visible"/>
                                      </p:to>
                                    </p:set>
                                    <p:animEffect transition="in" filter="fade">
                                      <p:cBhvr>
                                        <p:cTn id="12" dur="2000"/>
                                        <p:tgtEl>
                                          <p:spTgt spid="5">
                                            <p:graphicEl>
                                              <a:chart seriesIdx="1"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graphicEl>
                                              <a:chart seriesIdx="2" categoryIdx="-4" bldStep="series"/>
                                            </p:graphicEl>
                                          </p:spTgt>
                                        </p:tgtEl>
                                        <p:attrNameLst>
                                          <p:attrName>style.visibility</p:attrName>
                                        </p:attrNameLst>
                                      </p:cBhvr>
                                      <p:to>
                                        <p:strVal val="visible"/>
                                      </p:to>
                                    </p:set>
                                    <p:animEffect transition="in" filter="fade">
                                      <p:cBhvr>
                                        <p:cTn id="17" dur="2000"/>
                                        <p:tgtEl>
                                          <p:spTgt spid="5">
                                            <p:graphicEl>
                                              <a:chart seriesIdx="2"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Chart bld="series"/>
        </p:bldSub>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Feature : Choosing a </a:t>
            </a:r>
            <a:r>
              <a:rPr lang="en-US" dirty="0" err="1" smtClean="0"/>
              <a:t>sPECIFIC</a:t>
            </a:r>
            <a:r>
              <a:rPr lang="en-US" dirty="0" smtClean="0"/>
              <a:t> COMPUTE device</a:t>
            </a:r>
            <a:endParaRPr lang="en-US" cap="none" dirty="0"/>
          </a:p>
        </p:txBody>
      </p:sp>
      <p:sp>
        <p:nvSpPr>
          <p:cNvPr id="3" name="Content Placeholder 2"/>
          <p:cNvSpPr>
            <a:spLocks noGrp="1"/>
          </p:cNvSpPr>
          <p:nvPr>
            <p:ph idx="1"/>
          </p:nvPr>
        </p:nvSpPr>
        <p:spPr>
          <a:xfrm>
            <a:off x="320040" y="822959"/>
            <a:ext cx="8503920" cy="3879669"/>
          </a:xfrm>
        </p:spPr>
        <p:txBody>
          <a:bodyPr/>
          <a:lstStyle/>
          <a:p>
            <a:r>
              <a:rPr lang="en-US" dirty="0" smtClean="0"/>
              <a:t>By default Aparapi chooses the ‘best’ device (based on # of compute units) at run-time</a:t>
            </a:r>
          </a:p>
          <a:p>
            <a:r>
              <a:rPr lang="en-US" dirty="0" smtClean="0"/>
              <a:t>Users with multiple devices </a:t>
            </a:r>
            <a:r>
              <a:rPr lang="en-US" dirty="0" smtClean="0"/>
              <a:t>may prefer to take control</a:t>
            </a:r>
            <a:r>
              <a:rPr lang="en-US" dirty="0" smtClean="0"/>
              <a:t>.</a:t>
            </a:r>
            <a:endParaRPr lang="en-US" dirty="0" smtClean="0"/>
          </a:p>
          <a:p>
            <a:r>
              <a:rPr lang="en-US" dirty="0" smtClean="0"/>
              <a:t>We had already introduced a Range class (for specifying 1D, 2D and 3D grids of execution)</a:t>
            </a:r>
          </a:p>
          <a:p>
            <a:r>
              <a:rPr lang="en-US" dirty="0" smtClean="0"/>
              <a:t>So we added the ability to bind a Range to a device  </a:t>
            </a:r>
          </a:p>
          <a:p>
            <a:pPr marL="0" indent="0">
              <a:buNone/>
            </a:pPr>
            <a:endParaRPr lang="en-US" dirty="0" smtClean="0"/>
          </a:p>
          <a:p>
            <a:pPr lvl="2">
              <a:spcBef>
                <a:spcPts val="0"/>
              </a:spcBef>
              <a:spcAft>
                <a:spcPts val="0"/>
              </a:spcAft>
              <a:buNone/>
            </a:pPr>
            <a:r>
              <a:rPr lang="en-US" b="1" dirty="0" err="1" smtClean="0">
                <a:latin typeface="Courier New" pitchFamily="49" charset="0"/>
                <a:cs typeface="Courier New" pitchFamily="49" charset="0"/>
              </a:rPr>
              <a:t>OpenCLDevice</a:t>
            </a:r>
            <a:r>
              <a:rPr lang="en-US" b="1" dirty="0" smtClean="0">
                <a:latin typeface="Courier New" pitchFamily="49" charset="0"/>
                <a:cs typeface="Courier New" pitchFamily="49" charset="0"/>
              </a:rPr>
              <a:t> device = (</a:t>
            </a:r>
            <a:r>
              <a:rPr lang="en-US" b="1" dirty="0" err="1" smtClean="0">
                <a:latin typeface="Courier New" pitchFamily="49" charset="0"/>
                <a:cs typeface="Courier New" pitchFamily="49" charset="0"/>
              </a:rPr>
              <a:t>OpenCLDevice</a:t>
            </a:r>
            <a:r>
              <a:rPr lang="en-US" b="1" dirty="0" smtClean="0">
                <a:latin typeface="Courier New" pitchFamily="49" charset="0"/>
                <a:cs typeface="Courier New" pitchFamily="49" charset="0"/>
              </a:rPr>
              <a:t>)</a:t>
            </a:r>
            <a:r>
              <a:rPr lang="en-US" b="1" dirty="0" err="1" smtClean="0">
                <a:latin typeface="Courier New" pitchFamily="49" charset="0"/>
                <a:cs typeface="Courier New" pitchFamily="49" charset="0"/>
              </a:rPr>
              <a:t>Device.firstGPU</a:t>
            </a:r>
            <a:r>
              <a:rPr lang="en-US" b="1" dirty="0" smtClean="0">
                <a:latin typeface="Courier New" pitchFamily="49" charset="0"/>
                <a:cs typeface="Courier New" pitchFamily="49" charset="0"/>
              </a:rPr>
              <a:t>(); </a:t>
            </a:r>
            <a:endParaRPr lang="en-US" b="1" dirty="0" smtClean="0">
              <a:latin typeface="Courier New" pitchFamily="49" charset="0"/>
              <a:cs typeface="Courier New" pitchFamily="49" charset="0"/>
            </a:endParaRPr>
          </a:p>
          <a:p>
            <a:pPr lvl="2">
              <a:spcBef>
                <a:spcPts val="0"/>
              </a:spcBef>
              <a:spcAft>
                <a:spcPts val="0"/>
              </a:spcAft>
              <a:buNone/>
            </a:pPr>
            <a:r>
              <a:rPr lang="en-US" b="1" i="1" dirty="0">
                <a:solidFill>
                  <a:schemeClr val="bg2"/>
                </a:solidFill>
                <a:latin typeface="Courier New" pitchFamily="49" charset="0"/>
                <a:cs typeface="Courier New" pitchFamily="49" charset="0"/>
              </a:rPr>
              <a:t> </a:t>
            </a:r>
            <a:r>
              <a:rPr lang="en-US" b="1" i="1" dirty="0" smtClean="0">
                <a:solidFill>
                  <a:schemeClr val="bg2"/>
                </a:solidFill>
                <a:latin typeface="Courier New" pitchFamily="49" charset="0"/>
                <a:cs typeface="Courier New" pitchFamily="49" charset="0"/>
              </a:rPr>
              <a:t>   </a:t>
            </a:r>
            <a:r>
              <a:rPr lang="en-US" b="1" i="1" dirty="0" smtClean="0">
                <a:solidFill>
                  <a:schemeClr val="bg2"/>
                </a:solidFill>
                <a:latin typeface="Courier New" pitchFamily="49" charset="0"/>
                <a:cs typeface="Courier New" pitchFamily="49" charset="0"/>
              </a:rPr>
              <a:t>// </a:t>
            </a:r>
            <a:r>
              <a:rPr lang="en-US" b="1" i="1" dirty="0" smtClean="0">
                <a:solidFill>
                  <a:schemeClr val="bg2"/>
                </a:solidFill>
                <a:latin typeface="Courier New" pitchFamily="49" charset="0"/>
                <a:cs typeface="Courier New" pitchFamily="49" charset="0"/>
              </a:rPr>
              <a:t>other queries available</a:t>
            </a:r>
            <a:r>
              <a:rPr lang="en-US" b="1" i="1" dirty="0" smtClean="0">
                <a:solidFill>
                  <a:schemeClr val="bg2"/>
                </a:solidFill>
                <a:latin typeface="Courier New" pitchFamily="49" charset="0"/>
                <a:cs typeface="Courier New" pitchFamily="49" charset="0"/>
              </a:rPr>
              <a:t>…</a:t>
            </a:r>
          </a:p>
          <a:p>
            <a:pPr lvl="2">
              <a:spcBef>
                <a:spcPts val="0"/>
              </a:spcBef>
              <a:spcAft>
                <a:spcPts val="0"/>
              </a:spcAft>
              <a:buNone/>
            </a:pPr>
            <a:r>
              <a:rPr lang="en-US" b="1" i="1" dirty="0">
                <a:solidFill>
                  <a:schemeClr val="bg2"/>
                </a:solidFill>
                <a:latin typeface="Courier New" pitchFamily="49" charset="0"/>
                <a:cs typeface="Courier New" pitchFamily="49" charset="0"/>
              </a:rPr>
              <a:t> </a:t>
            </a:r>
            <a:r>
              <a:rPr lang="en-US" b="1" i="1" dirty="0" smtClean="0">
                <a:solidFill>
                  <a:schemeClr val="bg2"/>
                </a:solidFill>
                <a:latin typeface="Courier New" pitchFamily="49" charset="0"/>
                <a:cs typeface="Courier New" pitchFamily="49" charset="0"/>
              </a:rPr>
              <a:t>   // </a:t>
            </a:r>
            <a:r>
              <a:rPr lang="en-US" b="1" i="1" dirty="0" err="1" smtClean="0">
                <a:solidFill>
                  <a:schemeClr val="bg2"/>
                </a:solidFill>
                <a:latin typeface="Courier New" pitchFamily="49" charset="0"/>
                <a:cs typeface="Courier New" pitchFamily="49" charset="0"/>
              </a:rPr>
              <a:t>Device.best</a:t>
            </a:r>
            <a:r>
              <a:rPr lang="en-US" b="1" i="1" dirty="0" smtClean="0">
                <a:solidFill>
                  <a:schemeClr val="bg2"/>
                </a:solidFill>
                <a:latin typeface="Courier New" pitchFamily="49" charset="0"/>
                <a:cs typeface="Courier New" pitchFamily="49" charset="0"/>
              </a:rPr>
              <a:t>()… </a:t>
            </a:r>
          </a:p>
          <a:p>
            <a:pPr lvl="2">
              <a:spcBef>
                <a:spcPts val="0"/>
              </a:spcBef>
              <a:spcAft>
                <a:spcPts val="0"/>
              </a:spcAft>
              <a:buNone/>
            </a:pPr>
            <a:r>
              <a:rPr lang="en-US" b="1" i="1" dirty="0">
                <a:solidFill>
                  <a:schemeClr val="bg2"/>
                </a:solidFill>
                <a:latin typeface="Courier New" pitchFamily="49" charset="0"/>
                <a:cs typeface="Courier New" pitchFamily="49" charset="0"/>
              </a:rPr>
              <a:t> </a:t>
            </a:r>
            <a:r>
              <a:rPr lang="en-US" b="1" i="1" dirty="0" smtClean="0">
                <a:solidFill>
                  <a:schemeClr val="bg2"/>
                </a:solidFill>
                <a:latin typeface="Courier New" pitchFamily="49" charset="0"/>
                <a:cs typeface="Courier New" pitchFamily="49" charset="0"/>
              </a:rPr>
              <a:t>   // </a:t>
            </a:r>
            <a:r>
              <a:rPr lang="en-US" b="1" i="1" dirty="0" err="1" smtClean="0">
                <a:solidFill>
                  <a:schemeClr val="bg2"/>
                </a:solidFill>
                <a:latin typeface="Courier New" pitchFamily="49" charset="0"/>
                <a:cs typeface="Courier New" pitchFamily="49" charset="0"/>
              </a:rPr>
              <a:t>Device.filter</a:t>
            </a:r>
            <a:r>
              <a:rPr lang="en-US" b="1" i="1" dirty="0" smtClean="0">
                <a:solidFill>
                  <a:schemeClr val="bg2"/>
                </a:solidFill>
                <a:latin typeface="Courier New" pitchFamily="49" charset="0"/>
                <a:cs typeface="Courier New" pitchFamily="49" charset="0"/>
              </a:rPr>
              <a:t>(new </a:t>
            </a:r>
            <a:r>
              <a:rPr lang="en-US" b="1" i="1" dirty="0" err="1" smtClean="0">
                <a:solidFill>
                  <a:schemeClr val="bg2"/>
                </a:solidFill>
                <a:latin typeface="Courier New" pitchFamily="49" charset="0"/>
                <a:cs typeface="Courier New" pitchFamily="49" charset="0"/>
              </a:rPr>
              <a:t>Device.Filter</a:t>
            </a:r>
            <a:r>
              <a:rPr lang="en-US" b="1" i="1" dirty="0" smtClean="0">
                <a:solidFill>
                  <a:schemeClr val="bg2"/>
                </a:solidFill>
                <a:latin typeface="Courier New" pitchFamily="49" charset="0"/>
                <a:cs typeface="Courier New" pitchFamily="49" charset="0"/>
              </a:rPr>
              <a:t>(){ your code here }); </a:t>
            </a:r>
            <a:r>
              <a:rPr lang="en-US" b="1" i="1" dirty="0" smtClean="0">
                <a:solidFill>
                  <a:schemeClr val="bg2"/>
                </a:solidFill>
                <a:latin typeface="Courier New" pitchFamily="49" charset="0"/>
                <a:cs typeface="Courier New" pitchFamily="49" charset="0"/>
              </a:rPr>
              <a:t> </a:t>
            </a:r>
            <a:endParaRPr lang="en-US" b="1" i="1" dirty="0" smtClean="0">
              <a:solidFill>
                <a:schemeClr val="bg2"/>
              </a:solidFill>
              <a:latin typeface="Courier New" pitchFamily="49" charset="0"/>
              <a:cs typeface="Courier New" pitchFamily="49" charset="0"/>
            </a:endParaRPr>
          </a:p>
          <a:p>
            <a:pPr lvl="2">
              <a:spcBef>
                <a:spcPts val="0"/>
              </a:spcBef>
              <a:spcAft>
                <a:spcPts val="0"/>
              </a:spcAft>
              <a:buNone/>
            </a:pPr>
            <a:r>
              <a:rPr lang="en-US" b="1" dirty="0" smtClean="0">
                <a:latin typeface="Courier New" pitchFamily="49" charset="0"/>
                <a:cs typeface="Courier New" pitchFamily="49" charset="0"/>
              </a:rPr>
              <a:t> </a:t>
            </a:r>
          </a:p>
          <a:p>
            <a:pPr lvl="2">
              <a:spcBef>
                <a:spcPts val="0"/>
              </a:spcBef>
              <a:spcAft>
                <a:spcPts val="0"/>
              </a:spcAft>
              <a:buNone/>
            </a:pPr>
            <a:r>
              <a:rPr lang="en-US" b="1" dirty="0" smtClean="0">
                <a:latin typeface="Courier New" pitchFamily="49" charset="0"/>
                <a:cs typeface="Courier New" pitchFamily="49" charset="0"/>
              </a:rPr>
              <a:t>Range </a:t>
            </a:r>
            <a:r>
              <a:rPr lang="en-US" b="1" dirty="0" err="1" smtClean="0">
                <a:latin typeface="Courier New" pitchFamily="49" charset="0"/>
                <a:cs typeface="Courier New" pitchFamily="49" charset="0"/>
              </a:rPr>
              <a:t>range</a:t>
            </a:r>
            <a:r>
              <a:rPr lang="en-US" b="1" dirty="0" smtClean="0">
                <a:latin typeface="Courier New" pitchFamily="49" charset="0"/>
                <a:cs typeface="Courier New" pitchFamily="49" charset="0"/>
              </a:rPr>
              <a:t> = </a:t>
            </a:r>
            <a:r>
              <a:rPr lang="en-US" b="1" dirty="0" err="1" smtClean="0">
                <a:latin typeface="Courier New" pitchFamily="49" charset="0"/>
                <a:cs typeface="Courier New" pitchFamily="49" charset="0"/>
              </a:rPr>
              <a:t>device.createRange</a:t>
            </a:r>
            <a:r>
              <a:rPr lang="en-US" b="1" dirty="0" smtClean="0">
                <a:latin typeface="Courier New" pitchFamily="49" charset="0"/>
                <a:cs typeface="Courier New" pitchFamily="49" charset="0"/>
              </a:rPr>
              <a:t>(size); </a:t>
            </a:r>
            <a:r>
              <a:rPr lang="en-US" b="1" i="1" dirty="0" smtClean="0">
                <a:solidFill>
                  <a:schemeClr val="bg2"/>
                </a:solidFill>
                <a:latin typeface="Courier New" pitchFamily="49" charset="0"/>
                <a:cs typeface="Courier New" pitchFamily="49" charset="0"/>
              </a:rPr>
              <a:t>// this </a:t>
            </a:r>
            <a:r>
              <a:rPr lang="en-US" b="1" i="1" dirty="0" smtClean="0">
                <a:solidFill>
                  <a:schemeClr val="bg2"/>
                </a:solidFill>
                <a:latin typeface="Courier New" pitchFamily="49" charset="0"/>
                <a:cs typeface="Courier New" pitchFamily="49" charset="0"/>
              </a:rPr>
              <a:t>new range is bound </a:t>
            </a:r>
            <a:r>
              <a:rPr lang="en-US" b="1" i="1" dirty="0" smtClean="0">
                <a:solidFill>
                  <a:schemeClr val="bg2"/>
                </a:solidFill>
                <a:latin typeface="Courier New" pitchFamily="49" charset="0"/>
                <a:cs typeface="Courier New" pitchFamily="49" charset="0"/>
              </a:rPr>
              <a:t>to device</a:t>
            </a:r>
          </a:p>
          <a:p>
            <a:pPr lvl="2">
              <a:spcBef>
                <a:spcPts val="0"/>
              </a:spcBef>
              <a:spcAft>
                <a:spcPts val="0"/>
              </a:spcAft>
              <a:buNone/>
            </a:pPr>
            <a:endParaRPr lang="en-US" b="1" dirty="0" smtClean="0">
              <a:latin typeface="Courier New" pitchFamily="49" charset="0"/>
              <a:cs typeface="Courier New" pitchFamily="49" charset="0"/>
            </a:endParaRPr>
          </a:p>
          <a:p>
            <a:pPr lvl="2">
              <a:spcBef>
                <a:spcPts val="0"/>
              </a:spcBef>
              <a:spcAft>
                <a:spcPts val="0"/>
              </a:spcAft>
              <a:buNone/>
            </a:pPr>
            <a:r>
              <a:rPr lang="en-US" b="1" dirty="0" smtClean="0">
                <a:latin typeface="Courier New" pitchFamily="49" charset="0"/>
                <a:cs typeface="Courier New" pitchFamily="49" charset="0"/>
              </a:rPr>
              <a:t>Kernel </a:t>
            </a:r>
            <a:r>
              <a:rPr lang="en-US" b="1" dirty="0" err="1" smtClean="0">
                <a:latin typeface="Courier New" pitchFamily="49" charset="0"/>
                <a:cs typeface="Courier New" pitchFamily="49" charset="0"/>
              </a:rPr>
              <a:t>kernel</a:t>
            </a:r>
            <a:r>
              <a:rPr lang="en-US" b="1" dirty="0" smtClean="0">
                <a:latin typeface="Courier New" pitchFamily="49" charset="0"/>
                <a:cs typeface="Courier New" pitchFamily="49" charset="0"/>
              </a:rPr>
              <a:t> = new Kernel(){...};</a:t>
            </a:r>
          </a:p>
          <a:p>
            <a:pPr lvl="2">
              <a:spcBef>
                <a:spcPts val="0"/>
              </a:spcBef>
              <a:spcAft>
                <a:spcPts val="0"/>
              </a:spcAft>
              <a:buNone/>
            </a:pPr>
            <a:endParaRPr lang="en-US" b="1" dirty="0" smtClean="0">
              <a:latin typeface="Courier New" pitchFamily="49" charset="0"/>
              <a:cs typeface="Courier New" pitchFamily="49" charset="0"/>
            </a:endParaRPr>
          </a:p>
          <a:p>
            <a:pPr lvl="2">
              <a:spcBef>
                <a:spcPts val="0"/>
              </a:spcBef>
              <a:spcAft>
                <a:spcPts val="0"/>
              </a:spcAft>
              <a:buNone/>
            </a:pPr>
            <a:r>
              <a:rPr lang="en-US" b="1" dirty="0" err="1">
                <a:latin typeface="Courier New" pitchFamily="49" charset="0"/>
                <a:cs typeface="Courier New" pitchFamily="49" charset="0"/>
              </a:rPr>
              <a:t>k</a:t>
            </a:r>
            <a:r>
              <a:rPr lang="en-US" b="1" dirty="0" err="1" smtClean="0">
                <a:latin typeface="Courier New" pitchFamily="49" charset="0"/>
                <a:cs typeface="Courier New" pitchFamily="49" charset="0"/>
              </a:rPr>
              <a:t>ernel.execute</a:t>
            </a:r>
            <a:r>
              <a:rPr lang="en-US" b="1" dirty="0" smtClean="0">
                <a:latin typeface="Courier New" pitchFamily="49" charset="0"/>
                <a:cs typeface="Courier New" pitchFamily="49" charset="0"/>
              </a:rPr>
              <a:t>(range); </a:t>
            </a:r>
            <a:r>
              <a:rPr lang="en-US" b="1" i="1" dirty="0" smtClean="0">
                <a:solidFill>
                  <a:schemeClr val="bg2"/>
                </a:solidFill>
                <a:latin typeface="Courier New" pitchFamily="49" charset="0"/>
                <a:cs typeface="Courier New" pitchFamily="49" charset="0"/>
              </a:rPr>
              <a:t>// kernel will execute on the chosen </a:t>
            </a:r>
            <a:r>
              <a:rPr lang="en-US" b="1" i="1" dirty="0" smtClean="0">
                <a:solidFill>
                  <a:schemeClr val="bg2"/>
                </a:solidFill>
                <a:latin typeface="Courier New" pitchFamily="49" charset="0"/>
                <a:cs typeface="Courier New" pitchFamily="49" charset="0"/>
              </a:rPr>
              <a:t>device </a:t>
            </a:r>
            <a:endParaRPr lang="en-US" b="1" i="1" dirty="0" smtClean="0">
              <a:solidFill>
                <a:schemeClr val="bg2"/>
              </a:solidFill>
              <a:latin typeface="Courier New" pitchFamily="49" charset="0"/>
              <a:cs typeface="Courier New" pitchFamily="49" charset="0"/>
            </a:endParaRPr>
          </a:p>
          <a:p>
            <a:pPr lvl="2">
              <a:spcBef>
                <a:spcPts val="0"/>
              </a:spcBef>
              <a:spcAft>
                <a:spcPts val="0"/>
              </a:spcAft>
              <a:buNone/>
            </a:pPr>
            <a:endParaRPr lang="en-US" sz="1400" dirty="0" smtClean="0">
              <a:latin typeface="Courier New" pitchFamily="49" charset="0"/>
              <a:cs typeface="Courier New" pitchFamily="49" charset="0"/>
            </a:endParaRPr>
          </a:p>
          <a:p>
            <a:pPr lvl="2">
              <a:spcBef>
                <a:spcPts val="0"/>
              </a:spcBef>
              <a:spcAft>
                <a:spcPts val="0"/>
              </a:spcAft>
              <a:buNone/>
            </a:pPr>
            <a:endParaRPr lang="en-US" dirty="0" smtClean="0">
              <a:latin typeface="Courier New" pitchFamily="49" charset="0"/>
              <a:cs typeface="Courier New" pitchFamily="49" charset="0"/>
            </a:endParaRPr>
          </a:p>
          <a:p>
            <a:pPr>
              <a:buNone/>
            </a:pPr>
            <a:endParaRPr lang="en-US" dirty="0" smtClean="0"/>
          </a:p>
        </p:txBody>
      </p:sp>
    </p:spTree>
    <p:extLst>
      <p:ext uri="{BB962C8B-B14F-4D97-AF65-F5344CB8AC3E}">
        <p14:creationId xmlns:p14="http://schemas.microsoft.com/office/powerpoint/2010/main" val="11433775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Feature : For when you really want to write your </a:t>
            </a:r>
            <a:r>
              <a:rPr lang="en-US" dirty="0" err="1" smtClean="0"/>
              <a:t>oWN</a:t>
            </a:r>
            <a:r>
              <a:rPr lang="en-US" dirty="0" smtClean="0"/>
              <a:t> OPENCL™ </a:t>
            </a:r>
            <a:r>
              <a:rPr lang="en-US" dirty="0" smtClean="0">
                <a:sym typeface="Wingdings" pitchFamily="2" charset="2"/>
              </a:rPr>
              <a:t></a:t>
            </a:r>
            <a:endParaRPr lang="en-US" cap="none" dirty="0"/>
          </a:p>
        </p:txBody>
      </p:sp>
      <p:sp>
        <p:nvSpPr>
          <p:cNvPr id="3" name="Content Placeholder 2"/>
          <p:cNvSpPr>
            <a:spLocks noGrp="1"/>
          </p:cNvSpPr>
          <p:nvPr>
            <p:ph idx="1"/>
          </p:nvPr>
        </p:nvSpPr>
        <p:spPr>
          <a:xfrm>
            <a:off x="320040" y="822959"/>
            <a:ext cx="8503920" cy="3879669"/>
          </a:xfrm>
        </p:spPr>
        <p:txBody>
          <a:bodyPr/>
          <a:lstStyle/>
          <a:p>
            <a:r>
              <a:rPr lang="en-US" dirty="0" smtClean="0"/>
              <a:t>Auto generation of OpenCL from bytecode is a </a:t>
            </a:r>
            <a:r>
              <a:rPr lang="en-US" dirty="0" smtClean="0"/>
              <a:t>compelling </a:t>
            </a:r>
            <a:r>
              <a:rPr lang="en-US" dirty="0" smtClean="0"/>
              <a:t>(and unique) </a:t>
            </a:r>
            <a:r>
              <a:rPr lang="en-US" dirty="0" err="1" smtClean="0"/>
              <a:t>Aparapi</a:t>
            </a:r>
            <a:r>
              <a:rPr lang="en-US" dirty="0" smtClean="0"/>
              <a:t> feature. </a:t>
            </a:r>
            <a:endParaRPr lang="en-US" dirty="0" smtClean="0"/>
          </a:p>
          <a:p>
            <a:endParaRPr lang="en-US" dirty="0" smtClean="0"/>
          </a:p>
          <a:p>
            <a:r>
              <a:rPr lang="en-US" dirty="0" smtClean="0"/>
              <a:t>Sometimes it is preferable to execute user provided </a:t>
            </a:r>
            <a:r>
              <a:rPr lang="en-US" dirty="0" err="1" smtClean="0"/>
              <a:t>OpenCL</a:t>
            </a:r>
            <a:r>
              <a:rPr lang="en-US" dirty="0" smtClean="0"/>
              <a:t> </a:t>
            </a:r>
            <a:r>
              <a:rPr lang="en-US" dirty="0" smtClean="0"/>
              <a:t>source.</a:t>
            </a:r>
          </a:p>
          <a:p>
            <a:pPr lvl="1"/>
            <a:r>
              <a:rPr lang="en-US" dirty="0" smtClean="0"/>
              <a:t>Maybe </a:t>
            </a:r>
            <a:r>
              <a:rPr lang="en-US" dirty="0" smtClean="0"/>
              <a:t>this code is hand-optimized</a:t>
            </a:r>
            <a:endParaRPr lang="en-US" dirty="0" smtClean="0"/>
          </a:p>
          <a:p>
            <a:pPr lvl="1"/>
            <a:r>
              <a:rPr lang="en-US" dirty="0" smtClean="0"/>
              <a:t>Actually this is </a:t>
            </a:r>
            <a:r>
              <a:rPr lang="en-US" dirty="0" smtClean="0"/>
              <a:t>a great tool for learning </a:t>
            </a:r>
            <a:r>
              <a:rPr lang="en-US" dirty="0" err="1" smtClean="0"/>
              <a:t>OpenCL</a:t>
            </a:r>
            <a:endParaRPr lang="en-US" dirty="0" smtClean="0"/>
          </a:p>
          <a:p>
            <a:pPr lvl="1"/>
            <a:endParaRPr lang="en-US" dirty="0" smtClean="0"/>
          </a:p>
          <a:p>
            <a:r>
              <a:rPr lang="en-US" dirty="0" smtClean="0"/>
              <a:t>We </a:t>
            </a:r>
            <a:r>
              <a:rPr lang="en-US" dirty="0"/>
              <a:t>r</a:t>
            </a:r>
            <a:r>
              <a:rPr lang="en-US" dirty="0" smtClean="0"/>
              <a:t>ecently </a:t>
            </a:r>
            <a:r>
              <a:rPr lang="en-US" dirty="0" smtClean="0"/>
              <a:t>added support for binding</a:t>
            </a:r>
            <a:r>
              <a:rPr lang="en-US" dirty="0" smtClean="0"/>
              <a:t> </a:t>
            </a:r>
            <a:r>
              <a:rPr lang="en-US" dirty="0" smtClean="0"/>
              <a:t>Java™ </a:t>
            </a:r>
            <a:r>
              <a:rPr lang="en-US" dirty="0" smtClean="0"/>
              <a:t>interfaces to </a:t>
            </a:r>
            <a:r>
              <a:rPr lang="en-US" dirty="0" err="1" smtClean="0"/>
              <a:t>OpenCL</a:t>
            </a:r>
            <a:r>
              <a:rPr lang="en-US" dirty="0" smtClean="0"/>
              <a:t> source.</a:t>
            </a:r>
          </a:p>
          <a:p>
            <a:pPr lvl="1"/>
            <a:r>
              <a:rPr lang="en-US" dirty="0" smtClean="0"/>
              <a:t>Takes advantage of  Java’s </a:t>
            </a:r>
            <a:r>
              <a:rPr lang="en-US" dirty="0" smtClean="0"/>
              <a:t>‘</a:t>
            </a:r>
            <a:r>
              <a:rPr lang="en-US" dirty="0" smtClean="0"/>
              <a:t>Proxy’ </a:t>
            </a:r>
            <a:r>
              <a:rPr lang="en-US" dirty="0" smtClean="0"/>
              <a:t>mechanism</a:t>
            </a:r>
          </a:p>
          <a:p>
            <a:pPr lvl="1"/>
            <a:r>
              <a:rPr lang="en-US" dirty="0"/>
              <a:t>D</a:t>
            </a:r>
            <a:r>
              <a:rPr lang="en-US" dirty="0" smtClean="0"/>
              <a:t>eveloper creates an </a:t>
            </a:r>
            <a:r>
              <a:rPr lang="en-US" dirty="0" smtClean="0"/>
              <a:t>annotated interface which extends an </a:t>
            </a:r>
            <a:r>
              <a:rPr lang="en-US" dirty="0" err="1" smtClean="0"/>
              <a:t>Aparapi</a:t>
            </a:r>
            <a:r>
              <a:rPr lang="en-US" dirty="0" smtClean="0"/>
              <a:t> provided </a:t>
            </a:r>
            <a:r>
              <a:rPr lang="en-US" dirty="0" err="1" smtClean="0"/>
              <a:t>OpenCL</a:t>
            </a:r>
            <a:r>
              <a:rPr lang="en-US" dirty="0" smtClean="0"/>
              <a:t> interface </a:t>
            </a:r>
          </a:p>
          <a:p>
            <a:pPr lvl="1"/>
            <a:r>
              <a:rPr lang="en-US" dirty="0" smtClean="0"/>
              <a:t>Interface method names match the kernel names from  </a:t>
            </a:r>
            <a:r>
              <a:rPr lang="en-US" dirty="0" smtClean="0"/>
              <a:t>a </a:t>
            </a:r>
            <a:r>
              <a:rPr lang="en-US" dirty="0" smtClean="0"/>
              <a:t>given OpenCL source file.</a:t>
            </a:r>
          </a:p>
          <a:p>
            <a:pPr lvl="1"/>
            <a:r>
              <a:rPr lang="en-US" dirty="0" smtClean="0"/>
              <a:t>At runtime Aparapi ‘binds’ the interface to the source and </a:t>
            </a:r>
            <a:r>
              <a:rPr lang="en-US" dirty="0" smtClean="0"/>
              <a:t>creates</a:t>
            </a:r>
            <a:r>
              <a:rPr lang="en-US" dirty="0" smtClean="0"/>
              <a:t> </a:t>
            </a:r>
            <a:r>
              <a:rPr lang="en-US" dirty="0" smtClean="0"/>
              <a:t>an </a:t>
            </a:r>
            <a:r>
              <a:rPr lang="en-US" dirty="0" smtClean="0"/>
              <a:t>implementation. </a:t>
            </a:r>
            <a:endParaRPr lang="en-US" dirty="0" smtClean="0"/>
          </a:p>
          <a:p>
            <a:pPr lvl="1"/>
            <a:r>
              <a:rPr lang="en-US" dirty="0" smtClean="0"/>
              <a:t>This implementation can be called like any other Java method.  </a:t>
            </a:r>
          </a:p>
          <a:p>
            <a:pPr lvl="1"/>
            <a:r>
              <a:rPr lang="en-US" dirty="0" err="1" smtClean="0"/>
              <a:t>Aparapi</a:t>
            </a:r>
            <a:r>
              <a:rPr lang="en-US" dirty="0" smtClean="0"/>
              <a:t> </a:t>
            </a:r>
            <a:r>
              <a:rPr lang="en-US" dirty="0" smtClean="0"/>
              <a:t>handles </a:t>
            </a:r>
            <a:r>
              <a:rPr lang="en-US" dirty="0" smtClean="0"/>
              <a:t>buffer </a:t>
            </a:r>
            <a:r>
              <a:rPr lang="en-US" dirty="0" smtClean="0"/>
              <a:t>transfers - although you </a:t>
            </a:r>
            <a:r>
              <a:rPr lang="en-US" dirty="0" smtClean="0"/>
              <a:t>can take control if you </a:t>
            </a:r>
            <a:r>
              <a:rPr lang="en-US" dirty="0" smtClean="0"/>
              <a:t>want.</a:t>
            </a:r>
            <a:endParaRPr lang="en-US" dirty="0" smtClean="0"/>
          </a:p>
          <a:p>
            <a:pPr marL="0" indent="0">
              <a:buNone/>
            </a:pPr>
            <a:endParaRPr lang="en-US" dirty="0" smtClean="0"/>
          </a:p>
        </p:txBody>
      </p:sp>
    </p:spTree>
    <p:extLst>
      <p:ext uri="{BB962C8B-B14F-4D97-AF65-F5344CB8AC3E}">
        <p14:creationId xmlns:p14="http://schemas.microsoft.com/office/powerpoint/2010/main" val="3781328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Feature : For when you really want to write your </a:t>
            </a:r>
            <a:r>
              <a:rPr lang="en-US" dirty="0" err="1" smtClean="0"/>
              <a:t>oWN</a:t>
            </a:r>
            <a:r>
              <a:rPr lang="en-US" dirty="0" smtClean="0"/>
              <a:t> OPENCL™ </a:t>
            </a:r>
            <a:r>
              <a:rPr lang="en-US" dirty="0" smtClean="0">
                <a:sym typeface="Wingdings" pitchFamily="2" charset="2"/>
              </a:rPr>
              <a:t></a:t>
            </a:r>
            <a:endParaRPr lang="en-US" cap="none" dirty="0"/>
          </a:p>
        </p:txBody>
      </p:sp>
      <p:sp>
        <p:nvSpPr>
          <p:cNvPr id="5" name="Content Placeholder 2"/>
          <p:cNvSpPr txBox="1">
            <a:spLocks/>
          </p:cNvSpPr>
          <p:nvPr/>
        </p:nvSpPr>
        <p:spPr>
          <a:xfrm>
            <a:off x="5060340" y="3448214"/>
            <a:ext cx="4600495" cy="1513399"/>
          </a:xfrm>
          <a:prstGeom prst="rect">
            <a:avLst/>
          </a:prstGeom>
        </p:spPr>
        <p:txBody>
          <a:bodyPr vert="horz" lIns="0" tIns="0" rIns="0" bIns="0" rtlCol="0">
            <a:noAutofit/>
          </a:bodyPr>
          <a:lstStyle>
            <a:lvl1pPr marL="112713" indent="-112713" algn="l" defTabSz="914400" rtl="0" eaLnBrk="1" latinLnBrk="0" hangingPunct="1">
              <a:spcBef>
                <a:spcPts val="336"/>
              </a:spcBef>
              <a:spcAft>
                <a:spcPts val="336"/>
              </a:spcAft>
              <a:buClr>
                <a:schemeClr val="accent1"/>
              </a:buClr>
              <a:buFont typeface="Wingdings" pitchFamily="2" charset="2"/>
              <a:buChar char="§"/>
              <a:defRPr sz="1400" kern="1200">
                <a:solidFill>
                  <a:schemeClr val="tx1"/>
                </a:solidFill>
                <a:latin typeface="+mn-lt"/>
                <a:ea typeface="+mn-ea"/>
                <a:cs typeface="+mn-cs"/>
              </a:defRPr>
            </a:lvl1pPr>
            <a:lvl2pPr marL="400050" indent="-169863" algn="l" defTabSz="914400" rtl="0" eaLnBrk="1" latinLnBrk="0" hangingPunct="1">
              <a:spcBef>
                <a:spcPts val="336"/>
              </a:spcBef>
              <a:spcAft>
                <a:spcPts val="336"/>
              </a:spcAft>
              <a:buClr>
                <a:schemeClr val="tx1"/>
              </a:buClr>
              <a:buFont typeface="Arial" pitchFamily="34" charset="0"/>
              <a:buChar char="–"/>
              <a:defRPr lang="en-US" sz="1400" kern="1200" dirty="0" smtClean="0">
                <a:solidFill>
                  <a:schemeClr val="tx1"/>
                </a:solidFill>
                <a:latin typeface="+mn-lt"/>
                <a:ea typeface="+mn-ea"/>
                <a:cs typeface="+mn-cs"/>
              </a:defRPr>
            </a:lvl2pPr>
            <a:lvl3pPr marL="574675" indent="-109538" algn="l" defTabSz="914400" rtl="0" eaLnBrk="1" latinLnBrk="0" hangingPunct="1">
              <a:spcBef>
                <a:spcPts val="336"/>
              </a:spcBef>
              <a:spcAft>
                <a:spcPts val="336"/>
              </a:spcAft>
              <a:buClr>
                <a:schemeClr val="tx1"/>
              </a:buClr>
              <a:buFont typeface="Wingdings" pitchFamily="2" charset="2"/>
              <a:buChar char="§"/>
              <a:defRPr sz="1200" kern="1200">
                <a:solidFill>
                  <a:schemeClr val="tx1"/>
                </a:solidFill>
                <a:latin typeface="+mn-lt"/>
                <a:ea typeface="+mn-ea"/>
                <a:cs typeface="+mn-cs"/>
              </a:defRPr>
            </a:lvl3pPr>
            <a:lvl4pPr marL="854075" indent="-165100" algn="l" defTabSz="914400" rtl="0" eaLnBrk="1" latinLnBrk="0" hangingPunct="1">
              <a:spcBef>
                <a:spcPts val="336"/>
              </a:spcBef>
              <a:spcAft>
                <a:spcPts val="336"/>
              </a:spcAft>
              <a:buClr>
                <a:schemeClr val="tx1"/>
              </a:buClr>
              <a:buFont typeface="Arial" pitchFamily="34" charset="0"/>
              <a:buChar char="–"/>
              <a:defRPr sz="1200" kern="1200">
                <a:solidFill>
                  <a:schemeClr val="tx1"/>
                </a:solidFill>
                <a:latin typeface="+mn-lt"/>
                <a:ea typeface="+mn-ea"/>
                <a:cs typeface="+mn-cs"/>
              </a:defRPr>
            </a:lvl4pPr>
            <a:lvl5pPr marL="1027113" indent="-112713" algn="l" defTabSz="914400" rtl="0" eaLnBrk="1" latinLnBrk="0" hangingPunct="1">
              <a:spcBef>
                <a:spcPts val="336"/>
              </a:spcBef>
              <a:spcAft>
                <a:spcPts val="336"/>
              </a:spcAft>
              <a:buClr>
                <a:schemeClr val="tx1"/>
              </a:buClr>
              <a:buFont typeface="Wingdings" pitchFamily="2" charset="2"/>
              <a:buChar char="§"/>
              <a:defRPr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t">
              <a:buNone/>
            </a:pPr>
            <a:endParaRPr lang="en-US" sz="1200" dirty="0" smtClean="0"/>
          </a:p>
        </p:txBody>
      </p:sp>
      <p:sp>
        <p:nvSpPr>
          <p:cNvPr id="6" name="Content Placeholder 2"/>
          <p:cNvSpPr txBox="1">
            <a:spLocks noGrp="1"/>
          </p:cNvSpPr>
          <p:nvPr>
            <p:ph idx="1"/>
          </p:nvPr>
        </p:nvSpPr>
        <p:spPr>
          <a:xfrm>
            <a:off x="447896" y="734860"/>
            <a:ext cx="5563290" cy="3153328"/>
          </a:xfrm>
          <a:prstGeom prst="rect">
            <a:avLst/>
          </a:prstGeom>
        </p:spPr>
        <p:txBody>
          <a:bodyPr vert="horz" lIns="0" tIns="0" rIns="0" bIns="0" rtlCol="0">
            <a:noAutofit/>
          </a:bodyPr>
          <a:lstStyle>
            <a:lvl1pPr marL="112713" indent="-112713" algn="l" defTabSz="914400" rtl="0" eaLnBrk="1" latinLnBrk="0" hangingPunct="1">
              <a:spcBef>
                <a:spcPts val="336"/>
              </a:spcBef>
              <a:spcAft>
                <a:spcPts val="336"/>
              </a:spcAft>
              <a:buClr>
                <a:schemeClr val="accent1"/>
              </a:buClr>
              <a:buFont typeface="Wingdings" pitchFamily="2" charset="2"/>
              <a:buChar char="§"/>
              <a:defRPr sz="1400" kern="1200">
                <a:solidFill>
                  <a:schemeClr val="tx1"/>
                </a:solidFill>
                <a:latin typeface="+mn-lt"/>
                <a:ea typeface="+mn-ea"/>
                <a:cs typeface="+mn-cs"/>
              </a:defRPr>
            </a:lvl1pPr>
            <a:lvl2pPr marL="400050" indent="-169863" algn="l" defTabSz="914400" rtl="0" eaLnBrk="1" latinLnBrk="0" hangingPunct="1">
              <a:spcBef>
                <a:spcPts val="336"/>
              </a:spcBef>
              <a:spcAft>
                <a:spcPts val="336"/>
              </a:spcAft>
              <a:buClr>
                <a:schemeClr val="tx1"/>
              </a:buClr>
              <a:buFont typeface="Arial" pitchFamily="34" charset="0"/>
              <a:buChar char="–"/>
              <a:defRPr lang="en-US" sz="1400" kern="1200" dirty="0" smtClean="0">
                <a:solidFill>
                  <a:schemeClr val="tx1"/>
                </a:solidFill>
                <a:latin typeface="+mn-lt"/>
                <a:ea typeface="+mn-ea"/>
                <a:cs typeface="+mn-cs"/>
              </a:defRPr>
            </a:lvl2pPr>
            <a:lvl3pPr marL="574675" indent="-109538" algn="l" defTabSz="914400" rtl="0" eaLnBrk="1" latinLnBrk="0" hangingPunct="1">
              <a:spcBef>
                <a:spcPts val="336"/>
              </a:spcBef>
              <a:spcAft>
                <a:spcPts val="336"/>
              </a:spcAft>
              <a:buClr>
                <a:schemeClr val="tx1"/>
              </a:buClr>
              <a:buFont typeface="Wingdings" pitchFamily="2" charset="2"/>
              <a:buChar char="§"/>
              <a:defRPr sz="1200" kern="1200">
                <a:solidFill>
                  <a:schemeClr val="tx1"/>
                </a:solidFill>
                <a:latin typeface="+mn-lt"/>
                <a:ea typeface="+mn-ea"/>
                <a:cs typeface="+mn-cs"/>
              </a:defRPr>
            </a:lvl3pPr>
            <a:lvl4pPr marL="854075" indent="-165100" algn="l" defTabSz="914400" rtl="0" eaLnBrk="1" latinLnBrk="0" hangingPunct="1">
              <a:spcBef>
                <a:spcPts val="336"/>
              </a:spcBef>
              <a:spcAft>
                <a:spcPts val="336"/>
              </a:spcAft>
              <a:buClr>
                <a:schemeClr val="tx1"/>
              </a:buClr>
              <a:buFont typeface="Arial" pitchFamily="34" charset="0"/>
              <a:buChar char="–"/>
              <a:defRPr sz="1200" kern="1200">
                <a:solidFill>
                  <a:schemeClr val="tx1"/>
                </a:solidFill>
                <a:latin typeface="+mn-lt"/>
                <a:ea typeface="+mn-ea"/>
                <a:cs typeface="+mn-cs"/>
              </a:defRPr>
            </a:lvl4pPr>
            <a:lvl5pPr marL="1027113" indent="-112713" algn="l" defTabSz="914400" rtl="0" eaLnBrk="1" latinLnBrk="0" hangingPunct="1">
              <a:spcBef>
                <a:spcPts val="336"/>
              </a:spcBef>
              <a:spcAft>
                <a:spcPts val="336"/>
              </a:spcAft>
              <a:buClr>
                <a:schemeClr val="tx1"/>
              </a:buClr>
              <a:buFont typeface="Wingdings" pitchFamily="2" charset="2"/>
              <a:buChar char="§"/>
              <a:defRPr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t">
              <a:buFont typeface="Wingdings" pitchFamily="2" charset="2"/>
              <a:buNone/>
            </a:pPr>
            <a:r>
              <a:rPr lang="en-US" sz="1200" b="1" dirty="0" smtClean="0">
                <a:solidFill>
                  <a:schemeClr val="accent3"/>
                </a:solidFill>
                <a:latin typeface="Courier New" pitchFamily="49" charset="0"/>
                <a:cs typeface="Courier New" pitchFamily="49" charset="0"/>
              </a:rPr>
              <a:t>@</a:t>
            </a:r>
            <a:r>
              <a:rPr lang="en-US" sz="1200" b="1" dirty="0" err="1" smtClean="0">
                <a:solidFill>
                  <a:schemeClr val="accent3"/>
                </a:solidFill>
                <a:latin typeface="Courier New" pitchFamily="49" charset="0"/>
                <a:cs typeface="Courier New" pitchFamily="49" charset="0"/>
              </a:rPr>
              <a:t>OpenCL.Resource</a:t>
            </a:r>
            <a:r>
              <a:rPr lang="en-US" sz="1200" b="1" dirty="0" smtClean="0">
                <a:solidFill>
                  <a:schemeClr val="accent3"/>
                </a:solidFill>
                <a:latin typeface="Courier New" pitchFamily="49" charset="0"/>
                <a:cs typeface="Courier New" pitchFamily="49" charset="0"/>
              </a:rPr>
              <a:t>("squarer.cl") </a:t>
            </a:r>
          </a:p>
          <a:p>
            <a:pPr marL="0" indent="0" fontAlgn="t">
              <a:buFont typeface="Wingdings" pitchFamily="2" charset="2"/>
              <a:buNone/>
            </a:pPr>
            <a:r>
              <a:rPr lang="en-US" sz="1200" b="1" dirty="0" smtClean="0">
                <a:latin typeface="Courier New" pitchFamily="49" charset="0"/>
                <a:cs typeface="Courier New" pitchFamily="49" charset="0"/>
              </a:rPr>
              <a:t>interface Squarer extends </a:t>
            </a:r>
            <a:r>
              <a:rPr lang="en-US" sz="1200" b="1" dirty="0" err="1" smtClean="0">
                <a:latin typeface="Courier New" pitchFamily="49" charset="0"/>
                <a:cs typeface="Courier New" pitchFamily="49" charset="0"/>
              </a:rPr>
              <a:t>OpenCL</a:t>
            </a:r>
            <a:r>
              <a:rPr lang="en-US" sz="1200" b="1" dirty="0" smtClean="0">
                <a:latin typeface="Courier New" pitchFamily="49" charset="0"/>
                <a:cs typeface="Courier New" pitchFamily="49" charset="0"/>
              </a:rPr>
              <a:t> </a:t>
            </a:r>
            <a:r>
              <a:rPr lang="en-US" sz="1200" b="1" dirty="0" smtClean="0">
                <a:latin typeface="Courier New" pitchFamily="49" charset="0"/>
                <a:cs typeface="Courier New" pitchFamily="49" charset="0"/>
              </a:rPr>
              <a:t>{</a:t>
            </a:r>
          </a:p>
          <a:p>
            <a:pPr marL="0" indent="0" fontAlgn="t">
              <a:buFont typeface="Wingdings" pitchFamily="2" charset="2"/>
              <a:buNone/>
            </a:pPr>
            <a:r>
              <a:rPr lang="en-US" sz="1200" b="1" dirty="0" smtClean="0">
                <a:latin typeface="Courier New" pitchFamily="49" charset="0"/>
                <a:cs typeface="Courier New" pitchFamily="49" charset="0"/>
              </a:rPr>
              <a:t>  public </a:t>
            </a:r>
            <a:r>
              <a:rPr lang="en-US" sz="1200" b="1" dirty="0" smtClean="0">
                <a:latin typeface="Courier New" pitchFamily="49" charset="0"/>
                <a:cs typeface="Courier New" pitchFamily="49" charset="0"/>
              </a:rPr>
              <a:t>void</a:t>
            </a:r>
            <a:r>
              <a:rPr lang="en-US" sz="1200" b="1" dirty="0" smtClean="0">
                <a:latin typeface="Courier New" pitchFamily="49" charset="0"/>
                <a:cs typeface="Courier New" pitchFamily="49" charset="0"/>
              </a:rPr>
              <a:t> </a:t>
            </a:r>
            <a:r>
              <a:rPr lang="en-US" sz="1200" b="1" dirty="0" smtClean="0">
                <a:latin typeface="Courier New" pitchFamily="49" charset="0"/>
                <a:cs typeface="Courier New" pitchFamily="49" charset="0"/>
              </a:rPr>
              <a:t>square(</a:t>
            </a:r>
          </a:p>
          <a:p>
            <a:pPr marL="0" indent="0" fontAlgn="t">
              <a:buFont typeface="Wingdings" pitchFamily="2" charset="2"/>
              <a:buNone/>
            </a:pPr>
            <a:r>
              <a:rPr lang="en-US" sz="1200" b="1" dirty="0" smtClean="0">
                <a:latin typeface="Courier New" pitchFamily="49" charset="0"/>
                <a:cs typeface="Courier New" pitchFamily="49" charset="0"/>
              </a:rPr>
              <a:t>     </a:t>
            </a:r>
            <a:r>
              <a:rPr lang="en-US" sz="1200" b="1" dirty="0" smtClean="0">
                <a:solidFill>
                  <a:schemeClr val="accent3"/>
                </a:solidFill>
                <a:latin typeface="Courier New" pitchFamily="49" charset="0"/>
                <a:cs typeface="Courier New" pitchFamily="49" charset="0"/>
              </a:rPr>
              <a:t>Range </a:t>
            </a:r>
            <a:r>
              <a:rPr lang="en-US" sz="1200" b="1" dirty="0" err="1" smtClean="0">
                <a:solidFill>
                  <a:schemeClr val="accent3"/>
                </a:solidFill>
                <a:latin typeface="Courier New" pitchFamily="49" charset="0"/>
                <a:cs typeface="Courier New" pitchFamily="49" charset="0"/>
              </a:rPr>
              <a:t>range</a:t>
            </a:r>
            <a:r>
              <a:rPr lang="en-US" sz="1200" b="1" dirty="0" smtClean="0">
                <a:solidFill>
                  <a:schemeClr val="accent3"/>
                </a:solidFill>
                <a:latin typeface="Courier New" pitchFamily="49" charset="0"/>
                <a:cs typeface="Courier New" pitchFamily="49" charset="0"/>
              </a:rPr>
              <a:t>,</a:t>
            </a:r>
          </a:p>
          <a:p>
            <a:pPr marL="0" indent="0" fontAlgn="t">
              <a:buFont typeface="Wingdings" pitchFamily="2" charset="2"/>
              <a:buNone/>
            </a:pPr>
            <a:r>
              <a:rPr lang="en-US" sz="1200" b="1" dirty="0" smtClean="0">
                <a:latin typeface="Courier New" pitchFamily="49" charset="0"/>
                <a:cs typeface="Courier New" pitchFamily="49" charset="0"/>
              </a:rPr>
              <a:t>     </a:t>
            </a:r>
            <a:r>
              <a:rPr lang="en-US" sz="1200" b="1" dirty="0" smtClean="0">
                <a:solidFill>
                  <a:schemeClr val="accent3"/>
                </a:solidFill>
                <a:latin typeface="Courier New" pitchFamily="49" charset="0"/>
                <a:cs typeface="Courier New" pitchFamily="49" charset="0"/>
              </a:rPr>
              <a:t>@</a:t>
            </a:r>
            <a:r>
              <a:rPr lang="en-US" sz="1200" b="1" dirty="0" err="1" smtClean="0">
                <a:solidFill>
                  <a:schemeClr val="accent3"/>
                </a:solidFill>
                <a:latin typeface="Courier New" pitchFamily="49" charset="0"/>
                <a:cs typeface="Courier New" pitchFamily="49" charset="0"/>
              </a:rPr>
              <a:t>ReadOnly</a:t>
            </a:r>
            <a:endParaRPr lang="en-US" sz="1200" b="1" dirty="0" smtClean="0">
              <a:solidFill>
                <a:schemeClr val="accent3"/>
              </a:solidFill>
              <a:latin typeface="Courier New" pitchFamily="49" charset="0"/>
              <a:cs typeface="Courier New" pitchFamily="49" charset="0"/>
            </a:endParaRPr>
          </a:p>
          <a:p>
            <a:pPr marL="0" indent="0" fontAlgn="t">
              <a:buFont typeface="Wingdings" pitchFamily="2" charset="2"/>
              <a:buNone/>
            </a:pPr>
            <a:r>
              <a:rPr lang="en-US" sz="1200" b="1" dirty="0">
                <a:solidFill>
                  <a:schemeClr val="accent3"/>
                </a:solidFill>
                <a:latin typeface="Courier New" pitchFamily="49" charset="0"/>
                <a:cs typeface="Courier New" pitchFamily="49" charset="0"/>
              </a:rPr>
              <a:t> </a:t>
            </a:r>
            <a:r>
              <a:rPr lang="en-US" sz="1200" b="1" dirty="0" smtClean="0">
                <a:solidFill>
                  <a:schemeClr val="accent3"/>
                </a:solidFill>
                <a:latin typeface="Courier New" pitchFamily="49" charset="0"/>
                <a:cs typeface="Courier New" pitchFamily="49" charset="0"/>
              </a:rPr>
              <a:t>    </a:t>
            </a:r>
            <a:r>
              <a:rPr lang="en-US" sz="1200" b="1" dirty="0" smtClean="0">
                <a:latin typeface="Courier New" pitchFamily="49" charset="0"/>
                <a:cs typeface="Courier New" pitchFamily="49" charset="0"/>
              </a:rPr>
              <a:t>float[] in,</a:t>
            </a:r>
          </a:p>
          <a:p>
            <a:pPr marL="0" indent="0" fontAlgn="t">
              <a:buFont typeface="Wingdings" pitchFamily="2" charset="2"/>
              <a:buNone/>
            </a:pPr>
            <a:r>
              <a:rPr lang="en-US" sz="1200" b="1" dirty="0" smtClean="0">
                <a:latin typeface="Courier New" pitchFamily="49" charset="0"/>
                <a:cs typeface="Courier New" pitchFamily="49" charset="0"/>
              </a:rPr>
              <a:t>     </a:t>
            </a:r>
            <a:r>
              <a:rPr lang="en-US" sz="1200" b="1" dirty="0" smtClean="0">
                <a:solidFill>
                  <a:schemeClr val="accent3"/>
                </a:solidFill>
                <a:latin typeface="Courier New" pitchFamily="49" charset="0"/>
                <a:cs typeface="Courier New" pitchFamily="49" charset="0"/>
              </a:rPr>
              <a:t>@</a:t>
            </a:r>
            <a:r>
              <a:rPr lang="en-US" sz="1200" b="1" dirty="0" err="1" smtClean="0">
                <a:solidFill>
                  <a:schemeClr val="accent3"/>
                </a:solidFill>
                <a:latin typeface="Courier New" pitchFamily="49" charset="0"/>
                <a:cs typeface="Courier New" pitchFamily="49" charset="0"/>
              </a:rPr>
              <a:t>WriteOnly</a:t>
            </a:r>
            <a:endParaRPr lang="en-US" sz="1200" b="1" dirty="0" smtClean="0">
              <a:solidFill>
                <a:schemeClr val="accent3"/>
              </a:solidFill>
              <a:latin typeface="Courier New" pitchFamily="49" charset="0"/>
              <a:cs typeface="Courier New" pitchFamily="49" charset="0"/>
            </a:endParaRPr>
          </a:p>
          <a:p>
            <a:pPr marL="0" indent="0" fontAlgn="t">
              <a:buFont typeface="Wingdings" pitchFamily="2" charset="2"/>
              <a:buNone/>
            </a:pPr>
            <a:r>
              <a:rPr lang="en-US" sz="1200" b="1" dirty="0">
                <a:solidFill>
                  <a:schemeClr val="accent3"/>
                </a:solidFill>
                <a:latin typeface="Courier New" pitchFamily="49" charset="0"/>
                <a:cs typeface="Courier New" pitchFamily="49" charset="0"/>
              </a:rPr>
              <a:t> </a:t>
            </a:r>
            <a:r>
              <a:rPr lang="en-US" sz="1200" b="1" dirty="0" smtClean="0">
                <a:solidFill>
                  <a:schemeClr val="accent3"/>
                </a:solidFill>
                <a:latin typeface="Courier New" pitchFamily="49" charset="0"/>
                <a:cs typeface="Courier New" pitchFamily="49" charset="0"/>
              </a:rPr>
              <a:t>   </a:t>
            </a:r>
            <a:r>
              <a:rPr lang="en-US" sz="1200" b="1" dirty="0" smtClean="0">
                <a:latin typeface="Courier New" pitchFamily="49" charset="0"/>
                <a:cs typeface="Courier New" pitchFamily="49" charset="0"/>
              </a:rPr>
              <a:t> float[] out);</a:t>
            </a:r>
          </a:p>
          <a:p>
            <a:pPr marL="0" indent="0" fontAlgn="t">
              <a:buFont typeface="Wingdings" pitchFamily="2" charset="2"/>
              <a:buNone/>
            </a:pPr>
            <a:r>
              <a:rPr lang="en-US" sz="1200" b="1" dirty="0" smtClean="0">
                <a:latin typeface="Courier New" pitchFamily="49" charset="0"/>
                <a:cs typeface="Courier New" pitchFamily="49" charset="0"/>
              </a:rPr>
              <a:t>}</a:t>
            </a:r>
          </a:p>
          <a:p>
            <a:pPr marL="0" indent="0" fontAlgn="t">
              <a:buFont typeface="Wingdings" pitchFamily="2" charset="2"/>
              <a:buNone/>
            </a:pPr>
            <a:endParaRPr lang="en-US" sz="1200" b="1" dirty="0" smtClean="0">
              <a:latin typeface="Courier New" pitchFamily="49" charset="0"/>
              <a:cs typeface="Courier New" pitchFamily="49" charset="0"/>
            </a:endParaRPr>
          </a:p>
          <a:p>
            <a:pPr marL="0" indent="0" fontAlgn="t">
              <a:buNone/>
            </a:pPr>
            <a:r>
              <a:rPr lang="en-US" sz="1200" b="1" dirty="0" err="1">
                <a:latin typeface="Courier New" pitchFamily="49" charset="0"/>
                <a:cs typeface="Courier New" pitchFamily="49" charset="0"/>
              </a:rPr>
              <a:t>OpenCLDevice</a:t>
            </a:r>
            <a:r>
              <a:rPr lang="en-US" sz="1200" b="1" dirty="0">
                <a:latin typeface="Courier New" pitchFamily="49" charset="0"/>
                <a:cs typeface="Courier New" pitchFamily="49" charset="0"/>
              </a:rPr>
              <a:t> device = (</a:t>
            </a:r>
            <a:r>
              <a:rPr lang="en-US" sz="1200" b="1" dirty="0" err="1">
                <a:latin typeface="Courier New" pitchFamily="49" charset="0"/>
                <a:cs typeface="Courier New" pitchFamily="49" charset="0"/>
              </a:rPr>
              <a:t>OpenCLDevice</a:t>
            </a:r>
            <a:r>
              <a:rPr lang="en-US" sz="1200" b="1" dirty="0">
                <a:latin typeface="Courier New" pitchFamily="49" charset="0"/>
                <a:cs typeface="Courier New" pitchFamily="49" charset="0"/>
              </a:rPr>
              <a:t>)</a:t>
            </a:r>
            <a:r>
              <a:rPr lang="en-US" sz="1200" b="1" dirty="0" err="1">
                <a:latin typeface="Courier New" pitchFamily="49" charset="0"/>
                <a:cs typeface="Courier New" pitchFamily="49" charset="0"/>
              </a:rPr>
              <a:t>Device.best</a:t>
            </a:r>
            <a:r>
              <a:rPr lang="en-US" sz="1200" b="1" dirty="0" smtClean="0">
                <a:latin typeface="Courier New" pitchFamily="49" charset="0"/>
                <a:cs typeface="Courier New" pitchFamily="49" charset="0"/>
              </a:rPr>
              <a:t>();</a:t>
            </a:r>
            <a:endParaRPr lang="en-US" sz="1200" b="1" dirty="0">
              <a:latin typeface="Courier New" pitchFamily="49" charset="0"/>
              <a:cs typeface="Courier New" pitchFamily="49" charset="0"/>
            </a:endParaRPr>
          </a:p>
          <a:p>
            <a:pPr marL="0" indent="0" fontAlgn="t">
              <a:buNone/>
            </a:pPr>
            <a:r>
              <a:rPr lang="en-US" sz="1200" b="1" dirty="0">
                <a:latin typeface="Courier New" pitchFamily="49" charset="0"/>
                <a:cs typeface="Courier New" pitchFamily="49" charset="0"/>
              </a:rPr>
              <a:t>Squarer </a:t>
            </a:r>
            <a:r>
              <a:rPr lang="en-US" sz="1200" b="1" dirty="0" err="1" smtClean="0">
                <a:latin typeface="Courier New" pitchFamily="49" charset="0"/>
                <a:cs typeface="Courier New" pitchFamily="49" charset="0"/>
              </a:rPr>
              <a:t>squarer</a:t>
            </a:r>
            <a:r>
              <a:rPr lang="en-US" sz="1200" b="1" dirty="0" smtClean="0">
                <a:latin typeface="Courier New" pitchFamily="49" charset="0"/>
                <a:cs typeface="Courier New" pitchFamily="49" charset="0"/>
              </a:rPr>
              <a:t> </a:t>
            </a:r>
            <a:r>
              <a:rPr lang="en-US" sz="1200" b="1" dirty="0">
                <a:latin typeface="Courier New" pitchFamily="49" charset="0"/>
                <a:cs typeface="Courier New" pitchFamily="49" charset="0"/>
              </a:rPr>
              <a:t>= </a:t>
            </a:r>
            <a:r>
              <a:rPr lang="en-US" sz="1200" b="1" dirty="0" err="1">
                <a:latin typeface="Courier New" pitchFamily="49" charset="0"/>
                <a:cs typeface="Courier New" pitchFamily="49" charset="0"/>
              </a:rPr>
              <a:t>device.bind</a:t>
            </a:r>
            <a:r>
              <a:rPr lang="en-US" sz="1200" b="1" dirty="0">
                <a:latin typeface="Courier New" pitchFamily="49" charset="0"/>
                <a:cs typeface="Courier New" pitchFamily="49" charset="0"/>
              </a:rPr>
              <a:t>(</a:t>
            </a:r>
            <a:r>
              <a:rPr lang="en-US" sz="1200" b="1" dirty="0" err="1">
                <a:latin typeface="Courier New" pitchFamily="49" charset="0"/>
                <a:cs typeface="Courier New" pitchFamily="49" charset="0"/>
              </a:rPr>
              <a:t>Squarer.class</a:t>
            </a:r>
            <a:r>
              <a:rPr lang="en-US" sz="1200" b="1" dirty="0" smtClean="0">
                <a:latin typeface="Courier New" pitchFamily="49" charset="0"/>
                <a:cs typeface="Courier New" pitchFamily="49" charset="0"/>
              </a:rPr>
              <a:t>);</a:t>
            </a:r>
          </a:p>
          <a:p>
            <a:pPr marL="0" indent="0" fontAlgn="t">
              <a:buNone/>
            </a:pPr>
            <a:r>
              <a:rPr lang="en-US" sz="1200" b="1" dirty="0" smtClean="0">
                <a:latin typeface="Courier New" pitchFamily="49" charset="0"/>
                <a:cs typeface="Courier New" pitchFamily="49" charset="0"/>
              </a:rPr>
              <a:t>Range </a:t>
            </a:r>
            <a:r>
              <a:rPr lang="en-US" sz="1200" b="1" dirty="0" err="1" smtClean="0">
                <a:latin typeface="Courier New" pitchFamily="49" charset="0"/>
                <a:cs typeface="Courier New" pitchFamily="49" charset="0"/>
              </a:rPr>
              <a:t>range</a:t>
            </a:r>
            <a:r>
              <a:rPr lang="en-US" sz="1200" b="1" dirty="0" smtClean="0">
                <a:latin typeface="Courier New" pitchFamily="49" charset="0"/>
                <a:cs typeface="Courier New" pitchFamily="49" charset="0"/>
              </a:rPr>
              <a:t> = </a:t>
            </a:r>
            <a:r>
              <a:rPr lang="en-US" sz="1200" b="1" dirty="0" err="1" smtClean="0">
                <a:latin typeface="Courier New" pitchFamily="49" charset="0"/>
                <a:cs typeface="Courier New" pitchFamily="49" charset="0"/>
              </a:rPr>
              <a:t>device.createRange</a:t>
            </a:r>
            <a:r>
              <a:rPr lang="en-US" sz="1200" b="1" dirty="0" smtClean="0">
                <a:latin typeface="Courier New" pitchFamily="49" charset="0"/>
                <a:cs typeface="Courier New" pitchFamily="49" charset="0"/>
              </a:rPr>
              <a:t>(size);</a:t>
            </a:r>
            <a:endParaRPr lang="en-US" sz="1200" b="1" dirty="0">
              <a:latin typeface="Courier New" pitchFamily="49" charset="0"/>
              <a:cs typeface="Courier New" pitchFamily="49" charset="0"/>
            </a:endParaRPr>
          </a:p>
          <a:p>
            <a:pPr marL="0" indent="0" fontAlgn="t">
              <a:buNone/>
            </a:pPr>
            <a:r>
              <a:rPr lang="en-US" sz="1200" b="1" dirty="0" err="1" smtClean="0">
                <a:latin typeface="Courier New" pitchFamily="49" charset="0"/>
                <a:cs typeface="Courier New" pitchFamily="49" charset="0"/>
              </a:rPr>
              <a:t>squarer.square</a:t>
            </a:r>
            <a:r>
              <a:rPr lang="en-US" sz="1200" b="1" dirty="0" smtClean="0">
                <a:latin typeface="Courier New" pitchFamily="49" charset="0"/>
                <a:cs typeface="Courier New" pitchFamily="49" charset="0"/>
              </a:rPr>
              <a:t>(range, </a:t>
            </a:r>
            <a:r>
              <a:rPr lang="en-US" sz="1200" b="1" dirty="0">
                <a:latin typeface="Courier New" pitchFamily="49" charset="0"/>
                <a:cs typeface="Courier New" pitchFamily="49" charset="0"/>
              </a:rPr>
              <a:t>in, out);</a:t>
            </a:r>
          </a:p>
          <a:p>
            <a:pPr marL="0" indent="0" fontAlgn="t">
              <a:buFont typeface="Wingdings" pitchFamily="2" charset="2"/>
              <a:buNone/>
            </a:pPr>
            <a:endParaRPr lang="en-US" sz="1200" dirty="0" smtClean="0"/>
          </a:p>
        </p:txBody>
      </p:sp>
      <p:sp>
        <p:nvSpPr>
          <p:cNvPr id="7" name="Content Placeholder 2"/>
          <p:cNvSpPr txBox="1">
            <a:spLocks/>
          </p:cNvSpPr>
          <p:nvPr/>
        </p:nvSpPr>
        <p:spPr>
          <a:xfrm>
            <a:off x="4985467" y="743448"/>
            <a:ext cx="3967701" cy="1975898"/>
          </a:xfrm>
          <a:prstGeom prst="rect">
            <a:avLst/>
          </a:prstGeom>
          <a:noFill/>
          <a:ln w="25400" cmpd="sng">
            <a:solidFill>
              <a:schemeClr val="accent3"/>
            </a:solidFill>
          </a:ln>
          <a:effectLst>
            <a:outerShdw blurRad="50800" dist="38100" dir="2700000" algn="tl" rotWithShape="0">
              <a:schemeClr val="tx1">
                <a:alpha val="40000"/>
              </a:schemeClr>
            </a:outerShdw>
          </a:effectLst>
        </p:spPr>
        <p:txBody>
          <a:bodyPr vert="horz" lIns="182880" tIns="182880" rIns="182880" bIns="182880" rtlCol="0">
            <a:noAutofit/>
          </a:bodyPr>
          <a:lstStyle>
            <a:lvl1pPr marL="112713" indent="-112713" algn="l" defTabSz="914400" rtl="0" eaLnBrk="1" latinLnBrk="0" hangingPunct="1">
              <a:spcBef>
                <a:spcPts val="336"/>
              </a:spcBef>
              <a:spcAft>
                <a:spcPts val="336"/>
              </a:spcAft>
              <a:buClr>
                <a:schemeClr val="accent1"/>
              </a:buClr>
              <a:buFont typeface="Wingdings" pitchFamily="2" charset="2"/>
              <a:buChar char="§"/>
              <a:defRPr sz="1400" kern="1200">
                <a:solidFill>
                  <a:schemeClr val="tx1"/>
                </a:solidFill>
                <a:latin typeface="+mn-lt"/>
                <a:ea typeface="+mn-ea"/>
                <a:cs typeface="+mn-cs"/>
              </a:defRPr>
            </a:lvl1pPr>
            <a:lvl2pPr marL="400050" indent="-169863" algn="l" defTabSz="914400" rtl="0" eaLnBrk="1" latinLnBrk="0" hangingPunct="1">
              <a:spcBef>
                <a:spcPts val="336"/>
              </a:spcBef>
              <a:spcAft>
                <a:spcPts val="336"/>
              </a:spcAft>
              <a:buClr>
                <a:schemeClr val="tx1"/>
              </a:buClr>
              <a:buFont typeface="Arial" pitchFamily="34" charset="0"/>
              <a:buChar char="–"/>
              <a:defRPr lang="en-US" sz="1400" kern="1200" dirty="0" smtClean="0">
                <a:solidFill>
                  <a:schemeClr val="tx1"/>
                </a:solidFill>
                <a:latin typeface="+mn-lt"/>
                <a:ea typeface="+mn-ea"/>
                <a:cs typeface="+mn-cs"/>
              </a:defRPr>
            </a:lvl2pPr>
            <a:lvl3pPr marL="574675" indent="-109538" algn="l" defTabSz="914400" rtl="0" eaLnBrk="1" latinLnBrk="0" hangingPunct="1">
              <a:spcBef>
                <a:spcPts val="336"/>
              </a:spcBef>
              <a:spcAft>
                <a:spcPts val="336"/>
              </a:spcAft>
              <a:buClr>
                <a:schemeClr val="tx1"/>
              </a:buClr>
              <a:buFont typeface="Wingdings" pitchFamily="2" charset="2"/>
              <a:buChar char="§"/>
              <a:defRPr sz="1200" kern="1200">
                <a:solidFill>
                  <a:schemeClr val="tx1"/>
                </a:solidFill>
                <a:latin typeface="+mn-lt"/>
                <a:ea typeface="+mn-ea"/>
                <a:cs typeface="+mn-cs"/>
              </a:defRPr>
            </a:lvl3pPr>
            <a:lvl4pPr marL="854075" indent="-165100" algn="l" defTabSz="914400" rtl="0" eaLnBrk="1" latinLnBrk="0" hangingPunct="1">
              <a:spcBef>
                <a:spcPts val="336"/>
              </a:spcBef>
              <a:spcAft>
                <a:spcPts val="336"/>
              </a:spcAft>
              <a:buClr>
                <a:schemeClr val="tx1"/>
              </a:buClr>
              <a:buFont typeface="Arial" pitchFamily="34" charset="0"/>
              <a:buChar char="–"/>
              <a:defRPr sz="1200" kern="1200">
                <a:solidFill>
                  <a:schemeClr val="tx1"/>
                </a:solidFill>
                <a:latin typeface="+mn-lt"/>
                <a:ea typeface="+mn-ea"/>
                <a:cs typeface="+mn-cs"/>
              </a:defRPr>
            </a:lvl4pPr>
            <a:lvl5pPr marL="1027113" indent="-112713" algn="l" defTabSz="914400" rtl="0" eaLnBrk="1" latinLnBrk="0" hangingPunct="1">
              <a:spcBef>
                <a:spcPts val="336"/>
              </a:spcBef>
              <a:spcAft>
                <a:spcPts val="336"/>
              </a:spcAft>
              <a:buClr>
                <a:schemeClr val="tx1"/>
              </a:buClr>
              <a:buFont typeface="Wingdings" pitchFamily="2" charset="2"/>
              <a:buChar char="§"/>
              <a:defRPr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t">
              <a:buNone/>
            </a:pPr>
            <a:r>
              <a:rPr lang="en-US" sz="1200" b="1" dirty="0">
                <a:latin typeface="Courier New" pitchFamily="49" charset="0"/>
                <a:cs typeface="Courier New" pitchFamily="49" charset="0"/>
              </a:rPr>
              <a:t>__kernel void square( </a:t>
            </a:r>
            <a:endParaRPr lang="en-US" sz="1200" b="1" dirty="0" smtClean="0">
              <a:latin typeface="Courier New" pitchFamily="49" charset="0"/>
              <a:cs typeface="Courier New" pitchFamily="49" charset="0"/>
            </a:endParaRPr>
          </a:p>
          <a:p>
            <a:pPr marL="0" indent="0" fontAlgn="t">
              <a:buNone/>
            </a:pPr>
            <a:r>
              <a:rPr lang="en-US" sz="1200" b="1" dirty="0">
                <a:latin typeface="Courier New" pitchFamily="49" charset="0"/>
                <a:cs typeface="Courier New" pitchFamily="49" charset="0"/>
              </a:rPr>
              <a:t> </a:t>
            </a:r>
            <a:r>
              <a:rPr lang="en-US" sz="1200" b="1" dirty="0" smtClean="0">
                <a:latin typeface="Courier New" pitchFamily="49" charset="0"/>
                <a:cs typeface="Courier New" pitchFamily="49" charset="0"/>
              </a:rPr>
              <a:t> __</a:t>
            </a:r>
            <a:r>
              <a:rPr lang="en-US" sz="1200" b="1" dirty="0">
                <a:latin typeface="Courier New" pitchFamily="49" charset="0"/>
                <a:cs typeface="Courier New" pitchFamily="49" charset="0"/>
              </a:rPr>
              <a:t>global float *in</a:t>
            </a:r>
            <a:r>
              <a:rPr lang="en-US" sz="1200" b="1" dirty="0" smtClean="0">
                <a:latin typeface="Courier New" pitchFamily="49" charset="0"/>
                <a:cs typeface="Courier New" pitchFamily="49" charset="0"/>
              </a:rPr>
              <a:t>,</a:t>
            </a:r>
          </a:p>
          <a:p>
            <a:pPr marL="0" indent="0" fontAlgn="t">
              <a:buNone/>
            </a:pPr>
            <a:r>
              <a:rPr lang="en-US" sz="1200" b="1" dirty="0">
                <a:latin typeface="Courier New" pitchFamily="49" charset="0"/>
                <a:cs typeface="Courier New" pitchFamily="49" charset="0"/>
              </a:rPr>
              <a:t> </a:t>
            </a:r>
            <a:r>
              <a:rPr lang="en-US" sz="1200" b="1" dirty="0" smtClean="0">
                <a:latin typeface="Courier New" pitchFamily="49" charset="0"/>
                <a:cs typeface="Courier New" pitchFamily="49" charset="0"/>
              </a:rPr>
              <a:t> __</a:t>
            </a:r>
            <a:r>
              <a:rPr lang="en-US" sz="1200" b="1" dirty="0">
                <a:latin typeface="Courier New" pitchFamily="49" charset="0"/>
                <a:cs typeface="Courier New" pitchFamily="49" charset="0"/>
              </a:rPr>
              <a:t>global float *out</a:t>
            </a:r>
            <a:r>
              <a:rPr lang="en-US" sz="1200" b="1" dirty="0" smtClean="0">
                <a:latin typeface="Courier New" pitchFamily="49" charset="0"/>
                <a:cs typeface="Courier New" pitchFamily="49" charset="0"/>
              </a:rPr>
              <a:t>){</a:t>
            </a:r>
            <a:endParaRPr lang="en-US" sz="1200" b="1" dirty="0">
              <a:latin typeface="Courier New" pitchFamily="49" charset="0"/>
              <a:cs typeface="Courier New" pitchFamily="49" charset="0"/>
            </a:endParaRPr>
          </a:p>
          <a:p>
            <a:pPr marL="0" indent="0" fontAlgn="t">
              <a:buNone/>
            </a:pPr>
            <a:r>
              <a:rPr lang="en-US" sz="1200" b="1" dirty="0">
                <a:latin typeface="Courier New" pitchFamily="49" charset="0"/>
                <a:cs typeface="Courier New" pitchFamily="49" charset="0"/>
              </a:rPr>
              <a:t>  </a:t>
            </a:r>
            <a:r>
              <a:rPr lang="en-US" sz="1200" b="1" dirty="0" err="1" smtClean="0">
                <a:latin typeface="Courier New" pitchFamily="49" charset="0"/>
                <a:cs typeface="Courier New" pitchFamily="49" charset="0"/>
              </a:rPr>
              <a:t>const</a:t>
            </a:r>
            <a:r>
              <a:rPr lang="en-US" sz="1200" b="1" dirty="0" smtClean="0">
                <a:latin typeface="Courier New" pitchFamily="49" charset="0"/>
                <a:cs typeface="Courier New" pitchFamily="49" charset="0"/>
              </a:rPr>
              <a:t> </a:t>
            </a:r>
            <a:r>
              <a:rPr lang="en-US" sz="1200" b="1" dirty="0" err="1">
                <a:latin typeface="Courier New" pitchFamily="49" charset="0"/>
                <a:cs typeface="Courier New" pitchFamily="49" charset="0"/>
              </a:rPr>
              <a:t>size_t</a:t>
            </a:r>
            <a:r>
              <a:rPr lang="en-US" sz="1200" b="1" dirty="0">
                <a:latin typeface="Courier New" pitchFamily="49" charset="0"/>
                <a:cs typeface="Courier New" pitchFamily="49" charset="0"/>
              </a:rPr>
              <a:t> id = </a:t>
            </a:r>
            <a:r>
              <a:rPr lang="en-US" sz="1200" b="1" dirty="0" err="1">
                <a:latin typeface="Courier New" pitchFamily="49" charset="0"/>
                <a:cs typeface="Courier New" pitchFamily="49" charset="0"/>
              </a:rPr>
              <a:t>get_global_id</a:t>
            </a:r>
            <a:r>
              <a:rPr lang="en-US" sz="1200" b="1" dirty="0">
                <a:latin typeface="Courier New" pitchFamily="49" charset="0"/>
                <a:cs typeface="Courier New" pitchFamily="49" charset="0"/>
              </a:rPr>
              <a:t>(0</a:t>
            </a:r>
            <a:r>
              <a:rPr lang="en-US" sz="1200" b="1" dirty="0" smtClean="0">
                <a:latin typeface="Courier New" pitchFamily="49" charset="0"/>
                <a:cs typeface="Courier New" pitchFamily="49" charset="0"/>
              </a:rPr>
              <a:t>);</a:t>
            </a:r>
            <a:endParaRPr lang="en-US" sz="1200" b="1" dirty="0">
              <a:latin typeface="Courier New" pitchFamily="49" charset="0"/>
              <a:cs typeface="Courier New" pitchFamily="49" charset="0"/>
            </a:endParaRPr>
          </a:p>
          <a:p>
            <a:pPr marL="0" indent="0" fontAlgn="t">
              <a:buNone/>
            </a:pPr>
            <a:r>
              <a:rPr lang="en-US" sz="1200" b="1" dirty="0">
                <a:latin typeface="Courier New" pitchFamily="49" charset="0"/>
                <a:cs typeface="Courier New" pitchFamily="49" charset="0"/>
              </a:rPr>
              <a:t>  </a:t>
            </a:r>
            <a:r>
              <a:rPr lang="en-US" sz="1200" b="1" dirty="0" smtClean="0">
                <a:latin typeface="Courier New" pitchFamily="49" charset="0"/>
                <a:cs typeface="Courier New" pitchFamily="49" charset="0"/>
              </a:rPr>
              <a:t>out[id</a:t>
            </a:r>
            <a:r>
              <a:rPr lang="en-US" sz="1200" b="1" dirty="0">
                <a:latin typeface="Courier New" pitchFamily="49" charset="0"/>
                <a:cs typeface="Courier New" pitchFamily="49" charset="0"/>
              </a:rPr>
              <a:t>] = in[id]*in[id</a:t>
            </a:r>
            <a:r>
              <a:rPr lang="en-US" sz="1200" b="1" dirty="0" smtClean="0">
                <a:latin typeface="Courier New" pitchFamily="49" charset="0"/>
                <a:cs typeface="Courier New" pitchFamily="49" charset="0"/>
              </a:rPr>
              <a:t>];</a:t>
            </a:r>
            <a:endParaRPr lang="en-US" sz="1200" b="1" dirty="0">
              <a:latin typeface="Courier New" pitchFamily="49" charset="0"/>
              <a:cs typeface="Courier New" pitchFamily="49" charset="0"/>
            </a:endParaRPr>
          </a:p>
          <a:p>
            <a:pPr marL="0" indent="0" fontAlgn="t">
              <a:buNone/>
            </a:pPr>
            <a:r>
              <a:rPr lang="en-US" sz="1200" b="1" dirty="0">
                <a:latin typeface="Courier New" pitchFamily="49" charset="0"/>
                <a:cs typeface="Courier New" pitchFamily="49" charset="0"/>
              </a:rPr>
              <a:t>}</a:t>
            </a:r>
          </a:p>
        </p:txBody>
      </p:sp>
      <p:cxnSp>
        <p:nvCxnSpPr>
          <p:cNvPr id="9" name="Straight Arrow Connector 8"/>
          <p:cNvCxnSpPr/>
          <p:nvPr/>
        </p:nvCxnSpPr>
        <p:spPr>
          <a:xfrm>
            <a:off x="3236181" y="858741"/>
            <a:ext cx="1685676" cy="79513"/>
          </a:xfrm>
          <a:prstGeom prst="straightConnector1">
            <a:avLst/>
          </a:prstGeom>
          <a:ln w="28575">
            <a:prstDash val="sysDot"/>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836751" y="3005593"/>
            <a:ext cx="1137037" cy="59634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3196424" y="2496710"/>
            <a:ext cx="1725435" cy="110523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2886323" y="1319917"/>
            <a:ext cx="2409246" cy="516834"/>
          </a:xfrm>
          <a:prstGeom prst="straightConnector1">
            <a:avLst/>
          </a:prstGeom>
          <a:ln w="28575">
            <a:prstDash val="sysDot"/>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3093057" y="1598213"/>
            <a:ext cx="2170706" cy="747422"/>
          </a:xfrm>
          <a:prstGeom prst="straightConnector1">
            <a:avLst/>
          </a:prstGeom>
          <a:ln w="28575">
            <a:prstDash val="sysDot"/>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455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animEffect transition="in" filter="fade">
                                      <p:cBhvr>
                                        <p:cTn id="15" dur="500"/>
                                        <p:tgtEl>
                                          <p:spTgt spid="6">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xEl>
                                              <p:pRg st="4" end="4"/>
                                            </p:txEl>
                                          </p:spTgt>
                                        </p:tgtEl>
                                        <p:attrNameLst>
                                          <p:attrName>style.visibility</p:attrName>
                                        </p:attrNameLst>
                                      </p:cBhvr>
                                      <p:to>
                                        <p:strVal val="visible"/>
                                      </p:to>
                                    </p:set>
                                    <p:animEffect transition="in" filter="fade">
                                      <p:cBhvr>
                                        <p:cTn id="20" dur="500"/>
                                        <p:tgtEl>
                                          <p:spTgt spid="6">
                                            <p:txEl>
                                              <p:pRg st="4" end="4"/>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6">
                                            <p:txEl>
                                              <p:pRg st="6" end="6"/>
                                            </p:txEl>
                                          </p:spTgt>
                                        </p:tgtEl>
                                        <p:attrNameLst>
                                          <p:attrName>style.visibility</p:attrName>
                                        </p:attrNameLst>
                                      </p:cBhvr>
                                      <p:to>
                                        <p:strVal val="visible"/>
                                      </p:to>
                                    </p:set>
                                    <p:animEffect transition="in" filter="fade">
                                      <p:cBhvr>
                                        <p:cTn id="23" dur="500"/>
                                        <p:tgtEl>
                                          <p:spTgt spid="6">
                                            <p:txEl>
                                              <p:pRg st="6" end="6"/>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25"/>
                                        </p:tgtEl>
                                        <p:attrNameLst>
                                          <p:attrName>style.visibility</p:attrName>
                                        </p:attrNameLst>
                                      </p:cBhvr>
                                      <p:to>
                                        <p:strVal val="visible"/>
                                      </p:to>
                                    </p:set>
                                    <p:animEffect transition="in" filter="fade">
                                      <p:cBhvr>
                                        <p:cTn id="26" dur="500"/>
                                        <p:tgtEl>
                                          <p:spTgt spid="25"/>
                                        </p:tgtEl>
                                      </p:cBhvr>
                                    </p:animEffect>
                                  </p:childTnLst>
                                </p:cTn>
                              </p:par>
                              <p:par>
                                <p:cTn id="27" presetID="10" presetClass="entr" presetSubtype="0" fill="hold" nodeType="with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fade">
                                      <p:cBhvr>
                                        <p:cTn id="29" dur="500"/>
                                        <p:tgtEl>
                                          <p:spTgt spid="2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6">
                                            <p:txEl>
                                              <p:pRg st="10" end="10"/>
                                            </p:txEl>
                                          </p:spTgt>
                                        </p:tgtEl>
                                        <p:attrNameLst>
                                          <p:attrName>style.visibility</p:attrName>
                                        </p:attrNameLst>
                                      </p:cBhvr>
                                      <p:to>
                                        <p:strVal val="visible"/>
                                      </p:to>
                                    </p:set>
                                    <p:animEffect transition="in" filter="fade">
                                      <p:cBhvr>
                                        <p:cTn id="34" dur="500"/>
                                        <p:tgtEl>
                                          <p:spTgt spid="6">
                                            <p:txEl>
                                              <p:pRg st="10" end="1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6">
                                            <p:txEl>
                                              <p:pRg st="11" end="11"/>
                                            </p:txEl>
                                          </p:spTgt>
                                        </p:tgtEl>
                                        <p:attrNameLst>
                                          <p:attrName>style.visibility</p:attrName>
                                        </p:attrNameLst>
                                      </p:cBhvr>
                                      <p:to>
                                        <p:strVal val="visible"/>
                                      </p:to>
                                    </p:set>
                                    <p:animEffect transition="in" filter="fade">
                                      <p:cBhvr>
                                        <p:cTn id="39" dur="500"/>
                                        <p:tgtEl>
                                          <p:spTgt spid="6">
                                            <p:txEl>
                                              <p:pRg st="11" end="11"/>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par>
                                <p:cTn id="43" presetID="10" presetClass="entr" presetSubtype="0" fill="hold" nodeType="with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fade">
                                      <p:cBhvr>
                                        <p:cTn id="45" dur="500"/>
                                        <p:tgtEl>
                                          <p:spTgt spid="11"/>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6">
                                            <p:txEl>
                                              <p:pRg st="12" end="12"/>
                                            </p:txEl>
                                          </p:spTgt>
                                        </p:tgtEl>
                                        <p:attrNameLst>
                                          <p:attrName>style.visibility</p:attrName>
                                        </p:attrNameLst>
                                      </p:cBhvr>
                                      <p:to>
                                        <p:strVal val="visible"/>
                                      </p:to>
                                    </p:set>
                                    <p:animEffect transition="in" filter="fade">
                                      <p:cBhvr>
                                        <p:cTn id="50" dur="500"/>
                                        <p:tgtEl>
                                          <p:spTgt spid="6">
                                            <p:txEl>
                                              <p:pRg st="12" end="12"/>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6">
                                            <p:txEl>
                                              <p:pRg st="13" end="13"/>
                                            </p:txEl>
                                          </p:spTgt>
                                        </p:tgtEl>
                                        <p:attrNameLst>
                                          <p:attrName>style.visibility</p:attrName>
                                        </p:attrNameLst>
                                      </p:cBhvr>
                                      <p:to>
                                        <p:strVal val="visible"/>
                                      </p:to>
                                    </p:set>
                                    <p:animEffect transition="in" filter="fade">
                                      <p:cBhvr>
                                        <p:cTn id="55" dur="500"/>
                                        <p:tgtEl>
                                          <p:spTgt spid="6">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U</a:t>
            </a:r>
            <a:r>
              <a:rPr lang="en-US" dirty="0" smtClean="0"/>
              <a:t>p</a:t>
            </a:r>
            <a:r>
              <a:rPr dirty="0" smtClean="0"/>
              <a:t>coming FEATURE: APARAPI MEETS JDK8 LAMBDAs</a:t>
            </a:r>
            <a:endParaRPr lang="en-US" cap="none" dirty="0"/>
          </a:p>
        </p:txBody>
      </p:sp>
      <p:sp>
        <p:nvSpPr>
          <p:cNvPr id="3" name="Content Placeholder 2"/>
          <p:cNvSpPr>
            <a:spLocks noGrp="1"/>
          </p:cNvSpPr>
          <p:nvPr>
            <p:ph idx="1"/>
          </p:nvPr>
        </p:nvSpPr>
        <p:spPr>
          <a:xfrm>
            <a:off x="320040" y="822959"/>
            <a:ext cx="8503920" cy="3879669"/>
          </a:xfrm>
        </p:spPr>
        <p:txBody>
          <a:bodyPr/>
          <a:lstStyle/>
          <a:p>
            <a:r>
              <a:rPr lang="en-US" dirty="0" smtClean="0"/>
              <a:t>JSR 335 ‘Project Lambda’ proposes addition of ‘lambda’ expressions to Java 8. </a:t>
            </a:r>
          </a:p>
          <a:p>
            <a:pPr marL="565151" lvl="4">
              <a:buClr>
                <a:schemeClr val="accent1"/>
              </a:buClr>
              <a:buNone/>
            </a:pPr>
            <a:r>
              <a:rPr lang="en-US" dirty="0" smtClean="0">
                <a:hlinkClick r:id="rId2"/>
              </a:rPr>
              <a:t>http://cr.openjdk.java.net/~briangoetz/lambda/lambda-state-3.html</a:t>
            </a:r>
            <a:endParaRPr lang="en-US" dirty="0" smtClean="0"/>
          </a:p>
          <a:p>
            <a:r>
              <a:rPr lang="en-US" dirty="0" smtClean="0"/>
              <a:t>How we expect to make use of the proposed Java 8 extensions</a:t>
            </a:r>
            <a:endParaRPr lang="en-US" dirty="0"/>
          </a:p>
          <a:p>
            <a:endParaRPr lang="en-US" sz="1400" dirty="0" smtClean="0">
              <a:latin typeface="Courier New" pitchFamily="49" charset="0"/>
              <a:cs typeface="Courier New" pitchFamily="49" charset="0"/>
            </a:endParaRPr>
          </a:p>
          <a:p>
            <a:pPr lvl="2">
              <a:spcBef>
                <a:spcPts val="0"/>
              </a:spcBef>
              <a:spcAft>
                <a:spcPts val="0"/>
              </a:spcAft>
              <a:buNone/>
            </a:pPr>
            <a:endParaRPr lang="en-US" sz="1400" dirty="0" smtClean="0">
              <a:latin typeface="Courier New" pitchFamily="49" charset="0"/>
              <a:cs typeface="Courier New" pitchFamily="49" charset="0"/>
            </a:endParaRPr>
          </a:p>
          <a:p>
            <a:pPr lvl="2">
              <a:spcBef>
                <a:spcPts val="0"/>
              </a:spcBef>
              <a:spcAft>
                <a:spcPts val="0"/>
              </a:spcAft>
              <a:buNone/>
            </a:pPr>
            <a:r>
              <a:rPr lang="en-US" sz="1400" dirty="0" smtClean="0">
                <a:latin typeface="Courier New" pitchFamily="49" charset="0"/>
                <a:cs typeface="Courier New" pitchFamily="49" charset="0"/>
              </a:rPr>
              <a:t>Device device = </a:t>
            </a:r>
            <a:r>
              <a:rPr lang="en-US" sz="1400" dirty="0" err="1" smtClean="0">
                <a:latin typeface="Courier New" pitchFamily="49" charset="0"/>
                <a:cs typeface="Courier New" pitchFamily="49" charset="0"/>
              </a:rPr>
              <a:t>Device.best</a:t>
            </a:r>
            <a:r>
              <a:rPr lang="en-US" sz="1400" dirty="0" smtClean="0">
                <a:latin typeface="Courier New" pitchFamily="49" charset="0"/>
                <a:cs typeface="Courier New" pitchFamily="49" charset="0"/>
              </a:rPr>
              <a:t>();</a:t>
            </a:r>
            <a:endParaRPr lang="en-US" sz="1400" dirty="0">
              <a:latin typeface="Courier New" pitchFamily="49" charset="0"/>
              <a:cs typeface="Courier New" pitchFamily="49" charset="0"/>
            </a:endParaRPr>
          </a:p>
          <a:p>
            <a:pPr lvl="2">
              <a:spcBef>
                <a:spcPts val="0"/>
              </a:spcBef>
              <a:spcAft>
                <a:spcPts val="0"/>
              </a:spcAft>
              <a:buNone/>
            </a:pPr>
            <a:r>
              <a:rPr lang="en-US" sz="1400" dirty="0" err="1" smtClean="0">
                <a:latin typeface="Courier New" pitchFamily="49" charset="0"/>
                <a:cs typeface="Courier New" pitchFamily="49" charset="0"/>
              </a:rPr>
              <a:t>device.exec</a:t>
            </a:r>
            <a:r>
              <a:rPr lang="en-US" sz="1400" dirty="0" smtClean="0">
                <a:latin typeface="Courier New" pitchFamily="49" charset="0"/>
                <a:cs typeface="Courier New" pitchFamily="49" charset="0"/>
              </a:rPr>
              <a:t>(size, (</a:t>
            </a:r>
            <a:r>
              <a:rPr lang="en-US" sz="1400" dirty="0" err="1" smtClean="0">
                <a:latin typeface="Courier New" pitchFamily="49" charset="0"/>
                <a:cs typeface="Courier New" pitchFamily="49" charset="0"/>
              </a:rPr>
              <a:t>i</a:t>
            </a:r>
            <a:r>
              <a:rPr lang="en-US" sz="1400" dirty="0" smtClean="0">
                <a:latin typeface="Courier New" pitchFamily="49" charset="0"/>
                <a:cs typeface="Courier New" pitchFamily="49" charset="0"/>
              </a:rPr>
              <a:t>) -&gt; {</a:t>
            </a:r>
            <a:r>
              <a:rPr lang="en-US" sz="1400" dirty="0" smtClean="0">
                <a:solidFill>
                  <a:schemeClr val="accent3"/>
                </a:solidFill>
                <a:latin typeface="Courier New" pitchFamily="49" charset="0"/>
                <a:cs typeface="Courier New" pitchFamily="49" charset="0"/>
              </a:rPr>
              <a:t>square[</a:t>
            </a:r>
            <a:r>
              <a:rPr lang="en-US" sz="1400" dirty="0" err="1" smtClean="0">
                <a:solidFill>
                  <a:schemeClr val="accent3"/>
                </a:solidFill>
                <a:latin typeface="Courier New" pitchFamily="49" charset="0"/>
                <a:cs typeface="Courier New" pitchFamily="49" charset="0"/>
              </a:rPr>
              <a:t>i</a:t>
            </a:r>
            <a:r>
              <a:rPr lang="en-US" sz="1400" dirty="0" smtClean="0">
                <a:solidFill>
                  <a:schemeClr val="accent3"/>
                </a:solidFill>
                <a:latin typeface="Courier New" pitchFamily="49" charset="0"/>
                <a:cs typeface="Courier New" pitchFamily="49" charset="0"/>
              </a:rPr>
              <a:t>]=in[</a:t>
            </a:r>
            <a:r>
              <a:rPr lang="en-US" sz="1400" dirty="0" err="1">
                <a:solidFill>
                  <a:schemeClr val="accent3"/>
                </a:solidFill>
                <a:latin typeface="Courier New" pitchFamily="49" charset="0"/>
                <a:cs typeface="Courier New" pitchFamily="49" charset="0"/>
              </a:rPr>
              <a:t>i</a:t>
            </a:r>
            <a:r>
              <a:rPr lang="en-US" sz="1400" dirty="0" smtClean="0">
                <a:solidFill>
                  <a:schemeClr val="accent3"/>
                </a:solidFill>
                <a:latin typeface="Courier New" pitchFamily="49" charset="0"/>
                <a:cs typeface="Courier New" pitchFamily="49" charset="0"/>
              </a:rPr>
              <a:t>]*in[</a:t>
            </a:r>
            <a:r>
              <a:rPr lang="en-US" sz="1400" dirty="0" err="1">
                <a:solidFill>
                  <a:schemeClr val="accent3"/>
                </a:solidFill>
                <a:latin typeface="Courier New" pitchFamily="49" charset="0"/>
                <a:cs typeface="Courier New" pitchFamily="49" charset="0"/>
              </a:rPr>
              <a:t>i</a:t>
            </a:r>
            <a:r>
              <a:rPr lang="en-US" sz="1400" dirty="0" smtClean="0">
                <a:solidFill>
                  <a:schemeClr val="accent3"/>
                </a:solidFill>
                <a:latin typeface="Courier New" pitchFamily="49" charset="0"/>
                <a:cs typeface="Courier New" pitchFamily="49" charset="0"/>
              </a:rPr>
              <a:t>]; </a:t>
            </a:r>
            <a:r>
              <a:rPr lang="en-US" sz="1400" dirty="0" smtClean="0">
                <a:latin typeface="Courier New" pitchFamily="49" charset="0"/>
                <a:cs typeface="Courier New" pitchFamily="49" charset="0"/>
              </a:rPr>
              <a:t>});</a:t>
            </a:r>
          </a:p>
          <a:p>
            <a:pPr lvl="2">
              <a:spcBef>
                <a:spcPts val="0"/>
              </a:spcBef>
              <a:spcAft>
                <a:spcPts val="0"/>
              </a:spcAft>
              <a:buNone/>
            </a:pPr>
            <a:endParaRPr lang="en-US" sz="1400" dirty="0" smtClean="0">
              <a:latin typeface="Courier New" pitchFamily="49" charset="0"/>
              <a:cs typeface="Courier New" pitchFamily="49" charset="0"/>
            </a:endParaRPr>
          </a:p>
          <a:p>
            <a:pPr lvl="1">
              <a:spcBef>
                <a:spcPts val="0"/>
              </a:spcBef>
              <a:spcAft>
                <a:spcPts val="0"/>
              </a:spcAft>
              <a:buNone/>
            </a:pPr>
            <a:r>
              <a:rPr lang="en-US" sz="1600" dirty="0">
                <a:latin typeface="Courier New" pitchFamily="49" charset="0"/>
                <a:cs typeface="Courier New" pitchFamily="49" charset="0"/>
              </a:rPr>
              <a:t>or</a:t>
            </a:r>
          </a:p>
          <a:p>
            <a:pPr lvl="2">
              <a:spcBef>
                <a:spcPts val="0"/>
              </a:spcBef>
              <a:spcAft>
                <a:spcPts val="0"/>
              </a:spcAft>
              <a:buNone/>
            </a:pPr>
            <a:endParaRPr lang="en-US" sz="1400" dirty="0" smtClean="0">
              <a:latin typeface="Courier New" pitchFamily="49" charset="0"/>
              <a:cs typeface="Courier New" pitchFamily="49" charset="0"/>
            </a:endParaRPr>
          </a:p>
          <a:p>
            <a:pPr lvl="2">
              <a:spcBef>
                <a:spcPts val="0"/>
              </a:spcBef>
              <a:spcAft>
                <a:spcPts val="0"/>
              </a:spcAft>
              <a:buNone/>
            </a:pPr>
            <a:r>
              <a:rPr lang="en-US" dirty="0" err="1" smtClean="0">
                <a:latin typeface="Courier New" pitchFamily="49" charset="0"/>
                <a:cs typeface="Courier New" pitchFamily="49" charset="0"/>
              </a:rPr>
              <a:t>Device.best</a:t>
            </a:r>
            <a:r>
              <a:rPr lang="en-US" dirty="0" smtClean="0">
                <a:latin typeface="Courier New" pitchFamily="49" charset="0"/>
                <a:cs typeface="Courier New" pitchFamily="49" charset="0"/>
              </a:rPr>
              <a:t>().</a:t>
            </a:r>
            <a:r>
              <a:rPr lang="en-US" dirty="0" smtClean="0">
                <a:latin typeface="Courier New" pitchFamily="49" charset="0"/>
                <a:cs typeface="Courier New" pitchFamily="49" charset="0"/>
              </a:rPr>
              <a:t>exec(size</a:t>
            </a:r>
            <a:r>
              <a:rPr lang="en-US" dirty="0">
                <a:latin typeface="Courier New" pitchFamily="49" charset="0"/>
                <a:cs typeface="Courier New" pitchFamily="49" charset="0"/>
              </a:rPr>
              <a:t>, (</a:t>
            </a:r>
            <a:r>
              <a:rPr lang="en-US" dirty="0" err="1">
                <a:latin typeface="Courier New" pitchFamily="49" charset="0"/>
                <a:cs typeface="Courier New" pitchFamily="49" charset="0"/>
              </a:rPr>
              <a:t>i</a:t>
            </a:r>
            <a:r>
              <a:rPr lang="en-US" dirty="0">
                <a:latin typeface="Courier New" pitchFamily="49" charset="0"/>
                <a:cs typeface="Courier New" pitchFamily="49" charset="0"/>
              </a:rPr>
              <a:t>) -&gt; {</a:t>
            </a:r>
            <a:r>
              <a:rPr lang="en-US" dirty="0">
                <a:solidFill>
                  <a:schemeClr val="accent3"/>
                </a:solidFill>
                <a:latin typeface="Courier New" pitchFamily="49" charset="0"/>
                <a:cs typeface="Courier New" pitchFamily="49" charset="0"/>
              </a:rPr>
              <a:t>square[</a:t>
            </a:r>
            <a:r>
              <a:rPr lang="en-US" dirty="0" err="1">
                <a:solidFill>
                  <a:schemeClr val="accent3"/>
                </a:solidFill>
                <a:latin typeface="Courier New" pitchFamily="49" charset="0"/>
                <a:cs typeface="Courier New" pitchFamily="49" charset="0"/>
              </a:rPr>
              <a:t>i</a:t>
            </a:r>
            <a:r>
              <a:rPr lang="en-US" dirty="0">
                <a:solidFill>
                  <a:schemeClr val="accent3"/>
                </a:solidFill>
                <a:latin typeface="Courier New" pitchFamily="49" charset="0"/>
                <a:cs typeface="Courier New" pitchFamily="49" charset="0"/>
              </a:rPr>
              <a:t>]=in[</a:t>
            </a:r>
            <a:r>
              <a:rPr lang="en-US" dirty="0" err="1">
                <a:solidFill>
                  <a:schemeClr val="accent3"/>
                </a:solidFill>
                <a:latin typeface="Courier New" pitchFamily="49" charset="0"/>
                <a:cs typeface="Courier New" pitchFamily="49" charset="0"/>
              </a:rPr>
              <a:t>i</a:t>
            </a:r>
            <a:r>
              <a:rPr lang="en-US" dirty="0">
                <a:solidFill>
                  <a:schemeClr val="accent3"/>
                </a:solidFill>
                <a:latin typeface="Courier New" pitchFamily="49" charset="0"/>
                <a:cs typeface="Courier New" pitchFamily="49" charset="0"/>
              </a:rPr>
              <a:t>]*in[</a:t>
            </a:r>
            <a:r>
              <a:rPr lang="en-US" dirty="0" err="1">
                <a:solidFill>
                  <a:schemeClr val="accent3"/>
                </a:solidFill>
                <a:latin typeface="Courier New" pitchFamily="49" charset="0"/>
                <a:cs typeface="Courier New" pitchFamily="49" charset="0"/>
              </a:rPr>
              <a:t>i</a:t>
            </a:r>
            <a:r>
              <a:rPr lang="en-US" dirty="0">
                <a:solidFill>
                  <a:schemeClr val="accent3"/>
                </a:solidFill>
                <a:latin typeface="Courier New" pitchFamily="49" charset="0"/>
                <a:cs typeface="Courier New" pitchFamily="49" charset="0"/>
              </a:rPr>
              <a:t>]; </a:t>
            </a:r>
            <a:r>
              <a:rPr lang="en-US" dirty="0" smtClean="0">
                <a:latin typeface="Courier New" pitchFamily="49" charset="0"/>
                <a:cs typeface="Courier New" pitchFamily="49" charset="0"/>
              </a:rPr>
              <a:t>});</a:t>
            </a:r>
          </a:p>
          <a:p>
            <a:pPr lvl="1">
              <a:spcBef>
                <a:spcPts val="0"/>
              </a:spcBef>
              <a:spcAft>
                <a:spcPts val="0"/>
              </a:spcAft>
              <a:buNone/>
            </a:pPr>
            <a:endParaRPr lang="en-US" sz="1600" dirty="0" smtClean="0">
              <a:latin typeface="Courier New" pitchFamily="49" charset="0"/>
              <a:cs typeface="Courier New" pitchFamily="49" charset="0"/>
            </a:endParaRPr>
          </a:p>
          <a:p>
            <a:pPr lvl="1">
              <a:spcBef>
                <a:spcPts val="0"/>
              </a:spcBef>
              <a:spcAft>
                <a:spcPts val="0"/>
              </a:spcAft>
              <a:buNone/>
            </a:pPr>
            <a:r>
              <a:rPr lang="en-US" sz="1600" dirty="0" smtClean="0">
                <a:latin typeface="Courier New" pitchFamily="49" charset="0"/>
                <a:cs typeface="Courier New" pitchFamily="49" charset="0"/>
              </a:rPr>
              <a:t>or</a:t>
            </a:r>
            <a:endParaRPr lang="en-US" sz="1600" dirty="0">
              <a:latin typeface="Courier New" pitchFamily="49" charset="0"/>
              <a:cs typeface="Courier New" pitchFamily="49" charset="0"/>
            </a:endParaRPr>
          </a:p>
          <a:p>
            <a:pPr lvl="2">
              <a:spcBef>
                <a:spcPts val="0"/>
              </a:spcBef>
              <a:spcAft>
                <a:spcPts val="0"/>
              </a:spcAft>
              <a:buNone/>
            </a:pPr>
            <a:endParaRPr lang="en-US" sz="1400" dirty="0">
              <a:latin typeface="Courier New" pitchFamily="49" charset="0"/>
              <a:cs typeface="Courier New" pitchFamily="49" charset="0"/>
            </a:endParaRPr>
          </a:p>
          <a:p>
            <a:pPr lvl="2">
              <a:spcBef>
                <a:spcPts val="0"/>
              </a:spcBef>
              <a:spcAft>
                <a:spcPts val="0"/>
              </a:spcAft>
              <a:buNone/>
            </a:pPr>
            <a:r>
              <a:rPr lang="en-US" dirty="0" err="1" smtClean="0">
                <a:latin typeface="Courier New" pitchFamily="49" charset="0"/>
                <a:cs typeface="Courier New" pitchFamily="49" charset="0"/>
              </a:rPr>
              <a:t>Device.best</a:t>
            </a:r>
            <a:r>
              <a:rPr lang="en-US" dirty="0" smtClean="0">
                <a:latin typeface="Courier New" pitchFamily="49" charset="0"/>
                <a:cs typeface="Courier New" pitchFamily="49" charset="0"/>
              </a:rPr>
              <a:t>(size</a:t>
            </a:r>
            <a:r>
              <a:rPr lang="en-US" dirty="0">
                <a:latin typeface="Courier New" pitchFamily="49" charset="0"/>
                <a:cs typeface="Courier New" pitchFamily="49" charset="0"/>
              </a:rPr>
              <a:t>, (</a:t>
            </a:r>
            <a:r>
              <a:rPr lang="en-US" dirty="0" err="1">
                <a:latin typeface="Courier New" pitchFamily="49" charset="0"/>
                <a:cs typeface="Courier New" pitchFamily="49" charset="0"/>
              </a:rPr>
              <a:t>i</a:t>
            </a:r>
            <a:r>
              <a:rPr lang="en-US" dirty="0">
                <a:latin typeface="Courier New" pitchFamily="49" charset="0"/>
                <a:cs typeface="Courier New" pitchFamily="49" charset="0"/>
              </a:rPr>
              <a:t>) -&gt; {</a:t>
            </a:r>
            <a:r>
              <a:rPr lang="en-US" dirty="0">
                <a:solidFill>
                  <a:schemeClr val="accent3"/>
                </a:solidFill>
                <a:latin typeface="Courier New" pitchFamily="49" charset="0"/>
                <a:cs typeface="Courier New" pitchFamily="49" charset="0"/>
              </a:rPr>
              <a:t>square[</a:t>
            </a:r>
            <a:r>
              <a:rPr lang="en-US" dirty="0" err="1">
                <a:solidFill>
                  <a:schemeClr val="accent3"/>
                </a:solidFill>
                <a:latin typeface="Courier New" pitchFamily="49" charset="0"/>
                <a:cs typeface="Courier New" pitchFamily="49" charset="0"/>
              </a:rPr>
              <a:t>i</a:t>
            </a:r>
            <a:r>
              <a:rPr lang="en-US" dirty="0">
                <a:solidFill>
                  <a:schemeClr val="accent3"/>
                </a:solidFill>
                <a:latin typeface="Courier New" pitchFamily="49" charset="0"/>
                <a:cs typeface="Courier New" pitchFamily="49" charset="0"/>
              </a:rPr>
              <a:t>]=in[</a:t>
            </a:r>
            <a:r>
              <a:rPr lang="en-US" dirty="0" err="1">
                <a:solidFill>
                  <a:schemeClr val="accent3"/>
                </a:solidFill>
                <a:latin typeface="Courier New" pitchFamily="49" charset="0"/>
                <a:cs typeface="Courier New" pitchFamily="49" charset="0"/>
              </a:rPr>
              <a:t>i</a:t>
            </a:r>
            <a:r>
              <a:rPr lang="en-US" dirty="0">
                <a:solidFill>
                  <a:schemeClr val="accent3"/>
                </a:solidFill>
                <a:latin typeface="Courier New" pitchFamily="49" charset="0"/>
                <a:cs typeface="Courier New" pitchFamily="49" charset="0"/>
              </a:rPr>
              <a:t>]*in[</a:t>
            </a:r>
            <a:r>
              <a:rPr lang="en-US" dirty="0" err="1">
                <a:solidFill>
                  <a:schemeClr val="accent3"/>
                </a:solidFill>
                <a:latin typeface="Courier New" pitchFamily="49" charset="0"/>
                <a:cs typeface="Courier New" pitchFamily="49" charset="0"/>
              </a:rPr>
              <a:t>i</a:t>
            </a:r>
            <a:r>
              <a:rPr lang="en-US" dirty="0">
                <a:solidFill>
                  <a:schemeClr val="accent3"/>
                </a:solidFill>
                <a:latin typeface="Courier New" pitchFamily="49" charset="0"/>
                <a:cs typeface="Courier New" pitchFamily="49" charset="0"/>
              </a:rPr>
              <a:t>]; </a:t>
            </a:r>
            <a:r>
              <a:rPr lang="en-US" dirty="0">
                <a:latin typeface="Courier New" pitchFamily="49" charset="0"/>
                <a:cs typeface="Courier New" pitchFamily="49" charset="0"/>
              </a:rPr>
              <a:t>});</a:t>
            </a:r>
          </a:p>
          <a:p>
            <a:pPr lvl="2">
              <a:spcBef>
                <a:spcPts val="0"/>
              </a:spcBef>
              <a:spcAft>
                <a:spcPts val="0"/>
              </a:spcAft>
              <a:buNone/>
            </a:pPr>
            <a:endParaRPr lang="en-US" dirty="0" smtClean="0">
              <a:latin typeface="Courier New" pitchFamily="49" charset="0"/>
              <a:cs typeface="Courier New" pitchFamily="49" charset="0"/>
            </a:endParaRPr>
          </a:p>
          <a:p>
            <a:pPr lvl="2">
              <a:spcBef>
                <a:spcPts val="0"/>
              </a:spcBef>
              <a:spcAft>
                <a:spcPts val="0"/>
              </a:spcAft>
              <a:buNone/>
            </a:pPr>
            <a:endParaRPr lang="en-US" dirty="0">
              <a:latin typeface="Courier New" pitchFamily="49" charset="0"/>
              <a:cs typeface="Courier New" pitchFamily="49" charset="0"/>
            </a:endParaRPr>
          </a:p>
          <a:p>
            <a:pPr lvl="2">
              <a:spcBef>
                <a:spcPts val="0"/>
              </a:spcBef>
              <a:spcAft>
                <a:spcPts val="0"/>
              </a:spcAft>
              <a:buNone/>
            </a:pPr>
            <a:endParaRPr lang="en-US" dirty="0" smtClean="0">
              <a:latin typeface="Courier New" pitchFamily="49" charset="0"/>
              <a:cs typeface="Courier New" pitchFamily="49" charset="0"/>
            </a:endParaRPr>
          </a:p>
          <a:p>
            <a:pPr>
              <a:buNone/>
            </a:pPr>
            <a:endParaRPr lang="en-US" dirty="0" smtClean="0"/>
          </a:p>
        </p:txBody>
      </p:sp>
    </p:spTree>
    <p:extLst>
      <p:ext uri="{BB962C8B-B14F-4D97-AF65-F5344CB8AC3E}">
        <p14:creationId xmlns:p14="http://schemas.microsoft.com/office/powerpoint/2010/main" val="3831737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500"/>
                                        <p:tgtEl>
                                          <p:spTgt spid="3">
                                            <p:txEl>
                                              <p:pRg st="8" end="8"/>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0" end="10"/>
                                            </p:txEl>
                                          </p:spTgt>
                                        </p:tgtEl>
                                        <p:attrNameLst>
                                          <p:attrName>style.visibility</p:attrName>
                                        </p:attrNameLst>
                                      </p:cBhvr>
                                      <p:to>
                                        <p:strVal val="visible"/>
                                      </p:to>
                                    </p:set>
                                    <p:animEffect transition="in" filter="fade">
                                      <p:cBhvr>
                                        <p:cTn id="10" dur="500"/>
                                        <p:tgtEl>
                                          <p:spTgt spid="3">
                                            <p:txEl>
                                              <p:pRg st="10" end="1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12" end="12"/>
                                            </p:txEl>
                                          </p:spTgt>
                                        </p:tgtEl>
                                        <p:attrNameLst>
                                          <p:attrName>style.visibility</p:attrName>
                                        </p:attrNameLst>
                                      </p:cBhvr>
                                      <p:to>
                                        <p:strVal val="visible"/>
                                      </p:to>
                                    </p:set>
                                    <p:animEffect transition="in" filter="fade">
                                      <p:cBhvr>
                                        <p:cTn id="15" dur="500"/>
                                        <p:tgtEl>
                                          <p:spTgt spid="3">
                                            <p:txEl>
                                              <p:pRg st="12" end="1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14" end="14"/>
                                            </p:txEl>
                                          </p:spTgt>
                                        </p:tgtEl>
                                        <p:attrNameLst>
                                          <p:attrName>style.visibility</p:attrName>
                                        </p:attrNameLst>
                                      </p:cBhvr>
                                      <p:to>
                                        <p:strVal val="visible"/>
                                      </p:to>
                                    </p:set>
                                    <p:animEffect transition="in" filter="fade">
                                      <p:cBhvr>
                                        <p:cTn id="18"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Lessons learned Open-SOURCING </a:t>
            </a:r>
            <a:r>
              <a:rPr lang="en-US" dirty="0" err="1" smtClean="0"/>
              <a:t>Aparapi</a:t>
            </a:r>
            <a:endParaRPr lang="en-US" cap="none" dirty="0"/>
          </a:p>
        </p:txBody>
      </p:sp>
      <p:sp>
        <p:nvSpPr>
          <p:cNvPr id="3" name="Content Placeholder 2"/>
          <p:cNvSpPr>
            <a:spLocks noGrp="1"/>
          </p:cNvSpPr>
          <p:nvPr>
            <p:ph idx="1"/>
          </p:nvPr>
        </p:nvSpPr>
        <p:spPr/>
        <p:txBody>
          <a:bodyPr/>
          <a:lstStyle/>
          <a:p>
            <a:r>
              <a:rPr lang="en-US" dirty="0" smtClean="0"/>
              <a:t>Make the decision to open source as soon as possible/practical </a:t>
            </a:r>
          </a:p>
          <a:p>
            <a:pPr lvl="1"/>
            <a:r>
              <a:rPr lang="en-US" dirty="0" smtClean="0"/>
              <a:t>Get managerial backing, show </a:t>
            </a:r>
            <a:r>
              <a:rPr lang="en-US" dirty="0" smtClean="0"/>
              <a:t>benefit of </a:t>
            </a:r>
            <a:r>
              <a:rPr lang="en-US" dirty="0" smtClean="0"/>
              <a:t>comparable </a:t>
            </a:r>
            <a:r>
              <a:rPr lang="en-US" dirty="0" smtClean="0"/>
              <a:t>projects, highlight quality and community</a:t>
            </a:r>
          </a:p>
          <a:p>
            <a:pPr lvl="1"/>
            <a:r>
              <a:rPr lang="en-US" dirty="0" smtClean="0"/>
              <a:t>Sell the benefit’s but don’t sugar-coat the risks</a:t>
            </a:r>
          </a:p>
          <a:p>
            <a:pPr>
              <a:spcBef>
                <a:spcPts val="1200"/>
              </a:spcBef>
            </a:pPr>
            <a:r>
              <a:rPr lang="en-US" dirty="0" smtClean="0"/>
              <a:t>Work </a:t>
            </a:r>
            <a:r>
              <a:rPr lang="en-US" dirty="0" smtClean="0"/>
              <a:t>with ‘legal’ to </a:t>
            </a:r>
            <a:r>
              <a:rPr lang="en-US" dirty="0" smtClean="0"/>
              <a:t>choose a license that your company can embrace</a:t>
            </a:r>
          </a:p>
          <a:p>
            <a:pPr>
              <a:spcBef>
                <a:spcPts val="1200"/>
              </a:spcBef>
            </a:pPr>
            <a:r>
              <a:rPr lang="en-US" dirty="0" smtClean="0"/>
              <a:t>Choose a contribution model and define initial roles</a:t>
            </a:r>
            <a:endParaRPr lang="en-US" dirty="0"/>
          </a:p>
          <a:p>
            <a:pPr>
              <a:spcBef>
                <a:spcPts val="1200"/>
              </a:spcBef>
            </a:pPr>
            <a:r>
              <a:rPr lang="en-US" dirty="0" smtClean="0"/>
              <a:t>Find a suitable hosting site</a:t>
            </a:r>
            <a:endParaRPr lang="en-US" dirty="0"/>
          </a:p>
          <a:p>
            <a:pPr lvl="1">
              <a:spcBef>
                <a:spcPts val="1200"/>
              </a:spcBef>
            </a:pPr>
            <a:r>
              <a:rPr lang="en-US" dirty="0" smtClean="0"/>
              <a:t>Move content (code, documentation, discussions) to the hosting site as soon as possible</a:t>
            </a:r>
          </a:p>
          <a:p>
            <a:pPr lvl="2">
              <a:spcBef>
                <a:spcPts val="1200"/>
              </a:spcBef>
            </a:pPr>
            <a:r>
              <a:rPr lang="en-US" dirty="0" smtClean="0"/>
              <a:t>Ask your company to cross-link from corporate site to drive traffic</a:t>
            </a:r>
          </a:p>
          <a:p>
            <a:pPr lvl="2">
              <a:spcBef>
                <a:spcPts val="1200"/>
              </a:spcBef>
            </a:pPr>
            <a:r>
              <a:rPr lang="en-US" dirty="0"/>
              <a:t>A</a:t>
            </a:r>
            <a:r>
              <a:rPr lang="en-US" dirty="0" smtClean="0"/>
              <a:t>void corporatization of content</a:t>
            </a:r>
          </a:p>
          <a:p>
            <a:pPr lvl="2">
              <a:spcBef>
                <a:spcPts val="1200"/>
              </a:spcBef>
            </a:pPr>
            <a:r>
              <a:rPr lang="en-US" dirty="0" smtClean="0"/>
              <a:t>Learn how to let go and trust the community</a:t>
            </a:r>
          </a:p>
        </p:txBody>
      </p:sp>
    </p:spTree>
    <p:extLst>
      <p:ext uri="{BB962C8B-B14F-4D97-AF65-F5344CB8AC3E}">
        <p14:creationId xmlns:p14="http://schemas.microsoft.com/office/powerpoint/2010/main" val="58282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fade">
                                      <p:cBhvr>
                                        <p:cTn id="20" dur="500"/>
                                        <p:tgtEl>
                                          <p:spTgt spid="3">
                                            <p:txEl>
                                              <p:pRg st="6" end="6"/>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Effect transition="in" filter="fade">
                                      <p:cBhvr>
                                        <p:cTn id="23" dur="500"/>
                                        <p:tgtEl>
                                          <p:spTgt spid="3">
                                            <p:txEl>
                                              <p:pRg st="7" end="7"/>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Effect transition="in" filter="fade">
                                      <p:cBhvr>
                                        <p:cTn id="26" dur="500"/>
                                        <p:tgtEl>
                                          <p:spTgt spid="3">
                                            <p:txEl>
                                              <p:pRg st="8" end="8"/>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animEffect transition="in" filter="fade">
                                      <p:cBhvr>
                                        <p:cTn id="29"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Future work</a:t>
            </a:r>
            <a:endParaRPr lang="en-US" cap="none" dirty="0"/>
          </a:p>
        </p:txBody>
      </p:sp>
      <p:sp>
        <p:nvSpPr>
          <p:cNvPr id="3" name="Content Placeholder 2"/>
          <p:cNvSpPr>
            <a:spLocks noGrp="1"/>
          </p:cNvSpPr>
          <p:nvPr>
            <p:ph idx="1"/>
          </p:nvPr>
        </p:nvSpPr>
        <p:spPr/>
        <p:txBody>
          <a:bodyPr/>
          <a:lstStyle/>
          <a:p>
            <a:r>
              <a:rPr lang="en-US" dirty="0" smtClean="0"/>
              <a:t>Sync with ‘project lambda’ (Java 8) and allow kernels to be represented as lambda expressions</a:t>
            </a:r>
          </a:p>
          <a:p>
            <a:pPr lvl="1"/>
            <a:r>
              <a:rPr lang="en-US" dirty="0"/>
              <a:t>Java 8 style Lambda Pipelines</a:t>
            </a:r>
            <a:r>
              <a:rPr lang="en-US" dirty="0" smtClean="0"/>
              <a:t>?</a:t>
            </a:r>
          </a:p>
          <a:p>
            <a:pPr>
              <a:spcBef>
                <a:spcPts val="1200"/>
              </a:spcBef>
            </a:pPr>
            <a:r>
              <a:rPr lang="en-US" dirty="0" smtClean="0"/>
              <a:t>Continue to investigate and optimize automatic extraction of buffer transfers from object collections</a:t>
            </a:r>
          </a:p>
          <a:p>
            <a:pPr>
              <a:spcBef>
                <a:spcPts val="1200"/>
              </a:spcBef>
            </a:pPr>
            <a:r>
              <a:rPr lang="en-US" dirty="0" smtClean="0"/>
              <a:t>Determine how to utilize Aparapi efficiently from </a:t>
            </a:r>
            <a:r>
              <a:rPr lang="en-US" dirty="0" err="1" smtClean="0"/>
              <a:t>Hadoop</a:t>
            </a:r>
            <a:endParaRPr lang="en-US" dirty="0" smtClean="0"/>
          </a:p>
          <a:p>
            <a:pPr lvl="1"/>
            <a:r>
              <a:rPr lang="en-US" dirty="0" smtClean="0"/>
              <a:t>“</a:t>
            </a:r>
            <a:r>
              <a:rPr lang="en-US" dirty="0" err="1" smtClean="0"/>
              <a:t>Hadoop+Aparapi</a:t>
            </a:r>
            <a:r>
              <a:rPr lang="en-US" dirty="0"/>
              <a:t>: Making </a:t>
            </a:r>
            <a:r>
              <a:rPr lang="en-US" dirty="0" smtClean="0"/>
              <a:t>heterogeneous </a:t>
            </a:r>
            <a:r>
              <a:rPr lang="en-US" dirty="0" err="1" smtClean="0"/>
              <a:t>MapReduce</a:t>
            </a:r>
            <a:r>
              <a:rPr lang="en-US" dirty="0"/>
              <a:t> </a:t>
            </a:r>
            <a:r>
              <a:rPr lang="en-US" dirty="0" smtClean="0"/>
              <a:t>programming easier”</a:t>
            </a:r>
          </a:p>
          <a:p>
            <a:pPr lvl="2"/>
            <a:r>
              <a:rPr lang="fi-FI" dirty="0" smtClean="0"/>
              <a:t>Semih </a:t>
            </a:r>
            <a:r>
              <a:rPr lang="fi-FI" dirty="0"/>
              <a:t>Okur, Cosmin Radoi, Yu </a:t>
            </a:r>
            <a:r>
              <a:rPr lang="fi-FI" dirty="0" smtClean="0"/>
              <a:t>Lin, </a:t>
            </a:r>
            <a:r>
              <a:rPr lang="en-US" dirty="0" smtClean="0"/>
              <a:t>Computer </a:t>
            </a:r>
            <a:r>
              <a:rPr lang="en-US" dirty="0"/>
              <a:t>Science </a:t>
            </a:r>
            <a:r>
              <a:rPr lang="en-US" dirty="0" smtClean="0"/>
              <a:t>Department, University </a:t>
            </a:r>
            <a:r>
              <a:rPr lang="en-US" dirty="0"/>
              <a:t>of Illinois at Urbana Champaign</a:t>
            </a:r>
            <a:endParaRPr lang="en-US" dirty="0" smtClean="0"/>
          </a:p>
          <a:p>
            <a:pPr>
              <a:spcBef>
                <a:spcPts val="1200"/>
              </a:spcBef>
            </a:pPr>
            <a:r>
              <a:rPr lang="en-US" dirty="0" smtClean="0"/>
              <a:t>Explore use from other JVM™ based languages</a:t>
            </a:r>
          </a:p>
          <a:p>
            <a:pPr lvl="1">
              <a:spcBef>
                <a:spcPts val="1200"/>
              </a:spcBef>
            </a:pPr>
            <a:r>
              <a:rPr lang="en-US" dirty="0" err="1" smtClean="0"/>
              <a:t>Scala</a:t>
            </a:r>
            <a:r>
              <a:rPr lang="en-US" dirty="0" smtClean="0"/>
              <a:t>, </a:t>
            </a:r>
            <a:r>
              <a:rPr lang="en-US" dirty="0" err="1" smtClean="0"/>
              <a:t>Clojure</a:t>
            </a:r>
            <a:r>
              <a:rPr lang="en-US" dirty="0" smtClean="0"/>
              <a:t>, </a:t>
            </a:r>
            <a:r>
              <a:rPr lang="en-US" dirty="0" err="1" smtClean="0"/>
              <a:t>JRuby</a:t>
            </a:r>
            <a:endParaRPr lang="en-US" dirty="0" smtClean="0"/>
          </a:p>
          <a:p>
            <a:pPr>
              <a:spcBef>
                <a:spcPts val="1200"/>
              </a:spcBef>
            </a:pPr>
            <a:r>
              <a:rPr lang="en-US" dirty="0" smtClean="0"/>
              <a:t>Fix bugs and address community enhancement requests.</a:t>
            </a:r>
          </a:p>
          <a:p>
            <a:pPr lvl="1">
              <a:spcBef>
                <a:spcPts val="1200"/>
              </a:spcBef>
            </a:pPr>
            <a:r>
              <a:rPr lang="en-US" dirty="0" smtClean="0"/>
              <a:t>Multiple </a:t>
            </a:r>
            <a:r>
              <a:rPr lang="en-US" dirty="0" err="1" smtClean="0"/>
              <a:t>entrypoints</a:t>
            </a:r>
            <a:r>
              <a:rPr lang="en-US" dirty="0" smtClean="0"/>
              <a:t>? Support of multidimensional Java arrays?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APUs/GPUs can offer </a:t>
            </a:r>
            <a:r>
              <a:rPr lang="en-US" dirty="0"/>
              <a:t>unprecedented performance for the appropriate workload</a:t>
            </a:r>
          </a:p>
          <a:p>
            <a:pPr>
              <a:spcBef>
                <a:spcPts val="1200"/>
              </a:spcBef>
            </a:pPr>
            <a:r>
              <a:rPr lang="en-US" dirty="0"/>
              <a:t>Don’t assume everything can/should execute on the </a:t>
            </a:r>
            <a:r>
              <a:rPr lang="en-US" dirty="0" smtClean="0"/>
              <a:t>APU/GPU</a:t>
            </a:r>
            <a:endParaRPr lang="en-US" dirty="0"/>
          </a:p>
          <a:p>
            <a:pPr>
              <a:spcBef>
                <a:spcPts val="1200"/>
              </a:spcBef>
            </a:pPr>
            <a:r>
              <a:rPr lang="en-US" dirty="0" smtClean="0"/>
              <a:t>Profile your Java code to uncover potential parallel opportunities </a:t>
            </a:r>
          </a:p>
          <a:p>
            <a:pPr>
              <a:spcBef>
                <a:spcPts val="1200"/>
              </a:spcBef>
            </a:pPr>
            <a:r>
              <a:rPr lang="en-US" dirty="0" err="1" smtClean="0"/>
              <a:t>Aparapi</a:t>
            </a:r>
            <a:r>
              <a:rPr lang="en-US" dirty="0" smtClean="0"/>
              <a:t> provides an ideal framework for executing data-parallel code on the GPU</a:t>
            </a:r>
          </a:p>
          <a:p>
            <a:pPr>
              <a:spcBef>
                <a:spcPts val="1200"/>
              </a:spcBef>
            </a:pPr>
            <a:r>
              <a:rPr lang="en-US" dirty="0"/>
              <a:t>P</a:t>
            </a:r>
            <a:r>
              <a:rPr lang="en-US" dirty="0" smtClean="0"/>
              <a:t>articipate </a:t>
            </a:r>
            <a:r>
              <a:rPr lang="en-US" dirty="0"/>
              <a:t>in </a:t>
            </a:r>
            <a:r>
              <a:rPr lang="en-US" dirty="0" smtClean="0"/>
              <a:t>the Aparapi </a:t>
            </a:r>
            <a:r>
              <a:rPr lang="en-US" dirty="0"/>
              <a:t>Open Source </a:t>
            </a:r>
            <a:r>
              <a:rPr lang="en-US" dirty="0" smtClean="0"/>
              <a:t>community</a:t>
            </a:r>
          </a:p>
          <a:p>
            <a:pPr marL="287337" lvl="1" indent="0">
              <a:spcBef>
                <a:spcPts val="1200"/>
              </a:spcBef>
              <a:buNone/>
            </a:pPr>
            <a:r>
              <a:rPr lang="en-US" dirty="0" smtClean="0">
                <a:hlinkClick r:id="rId2"/>
              </a:rPr>
              <a:t>http</a:t>
            </a:r>
            <a:r>
              <a:rPr lang="en-US" dirty="0">
                <a:hlinkClick r:id="rId2"/>
              </a:rPr>
              <a:t>://</a:t>
            </a:r>
            <a:r>
              <a:rPr lang="en-US" dirty="0" smtClean="0">
                <a:hlinkClick r:id="rId2"/>
              </a:rPr>
              <a:t>aparapi.googlecode.com</a:t>
            </a:r>
            <a:endParaRPr lang="en-US" dirty="0" smtClean="0"/>
          </a:p>
          <a:p>
            <a:pPr>
              <a:spcBef>
                <a:spcPts val="1200"/>
              </a:spcBef>
            </a:pPr>
            <a:r>
              <a:rPr lang="en-US" dirty="0" smtClean="0"/>
              <a:t>Follow us on Twitter</a:t>
            </a:r>
          </a:p>
          <a:p>
            <a:pPr marL="287337" lvl="1" indent="0">
              <a:spcBef>
                <a:spcPts val="1200"/>
              </a:spcBef>
              <a:buNone/>
            </a:pPr>
            <a:r>
              <a:rPr lang="en-US" dirty="0" smtClean="0"/>
              <a:t>@</a:t>
            </a:r>
            <a:r>
              <a:rPr lang="en-US" dirty="0" err="1" smtClean="0"/>
              <a:t>aparapi</a:t>
            </a:r>
            <a:r>
              <a:rPr lang="en-US" dirty="0" smtClean="0"/>
              <a:t> #</a:t>
            </a:r>
            <a:r>
              <a:rPr lang="en-US" dirty="0" err="1"/>
              <a:t>a</a:t>
            </a:r>
            <a:r>
              <a:rPr lang="en-US" dirty="0" err="1" smtClean="0"/>
              <a:t>parapi</a:t>
            </a:r>
            <a:endParaRPr lang="en-US" dirty="0"/>
          </a:p>
          <a:p>
            <a:pPr>
              <a:spcBef>
                <a:spcPts val="1200"/>
              </a:spcBef>
            </a:pPr>
            <a:endParaRPr lang="en-US" dirty="0"/>
          </a:p>
          <a:p>
            <a:pPr>
              <a:spcBef>
                <a:spcPts val="1200"/>
              </a:spcBef>
            </a:pPr>
            <a:endParaRPr lang="en-US" dirty="0"/>
          </a:p>
          <a:p>
            <a:endParaRPr lang="en-US" dirty="0"/>
          </a:p>
        </p:txBody>
      </p:sp>
    </p:spTree>
    <p:extLst>
      <p:ext uri="{BB962C8B-B14F-4D97-AF65-F5344CB8AC3E}">
        <p14:creationId xmlns:p14="http://schemas.microsoft.com/office/powerpoint/2010/main" val="15918553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0"/>
            <a:ext cx="4047344" cy="5129784"/>
          </a:xfrm>
          <a:prstGeom prst="rect">
            <a:avLst/>
          </a:prstGeom>
          <a:solidFill>
            <a:schemeClr val="bg1"/>
          </a:solidFill>
          <a:ln w="25400" algn="ctr">
            <a:noFill/>
            <a:round/>
            <a:headEnd/>
            <a:tailEnd/>
          </a:ln>
          <a:effectLst>
            <a:outerShdw blurRad="50800" dist="38100" dir="5400000" algn="t" rotWithShape="0">
              <a:prstClr val="black">
                <a:alpha val="40000"/>
              </a:prstClr>
            </a:outerShdw>
          </a:effectLst>
        </p:spPr>
        <p:txBody>
          <a:bodyPr lIns="228600" tIns="45714" rIns="228600" bIns="45714" rtlCol="0" anchor="ctr"/>
          <a:lstStyle/>
          <a:p>
            <a:pPr marL="1588" indent="-1588" algn="ctr" defTabSz="913183"/>
            <a:endParaRPr lang="en-US" b="1" dirty="0" smtClean="0">
              <a:solidFill>
                <a:prstClr val="white"/>
              </a:solidFill>
              <a:cs typeface="Arial" charset="0"/>
            </a:endParaRPr>
          </a:p>
        </p:txBody>
      </p:sp>
      <p:sp>
        <p:nvSpPr>
          <p:cNvPr id="5" name="Title 1"/>
          <p:cNvSpPr txBox="1">
            <a:spLocks/>
          </p:cNvSpPr>
          <p:nvPr/>
        </p:nvSpPr>
        <p:spPr>
          <a:xfrm>
            <a:off x="89940" y="2295810"/>
            <a:ext cx="3537679" cy="480060"/>
          </a:xfrm>
          <a:prstGeom prst="rect">
            <a:avLst/>
          </a:prstGeom>
        </p:spPr>
        <p:txBody>
          <a:bodyPr/>
          <a:lstStyle/>
          <a:p>
            <a:pPr marL="0" marR="0" lvl="0" indent="0" algn="r" defTabSz="914293" rtl="0" eaLnBrk="1" fontAlgn="auto" latinLnBrk="0" hangingPunct="1">
              <a:lnSpc>
                <a:spcPct val="100000"/>
              </a:lnSpc>
              <a:spcBef>
                <a:spcPct val="0"/>
              </a:spcBef>
              <a:spcAft>
                <a:spcPts val="0"/>
              </a:spcAft>
              <a:buClrTx/>
              <a:buSzTx/>
              <a:buFontTx/>
              <a:buNone/>
              <a:tabLst/>
              <a:defRPr/>
            </a:pPr>
            <a:r>
              <a:rPr kumimoji="0" lang="en-US" sz="2000" b="1" i="1" u="none" strike="noStrike" kern="1200" cap="all" spc="0" normalizeH="0" noProof="0" dirty="0" smtClean="0">
                <a:ln>
                  <a:noFill/>
                </a:ln>
                <a:solidFill>
                  <a:schemeClr val="tx1"/>
                </a:solidFill>
                <a:effectLst/>
                <a:uLnTx/>
                <a:uFillTx/>
                <a:latin typeface="Arial" pitchFamily="34" charset="0"/>
                <a:ea typeface="+mj-ea"/>
                <a:cs typeface="Arial" pitchFamily="34" charset="0"/>
              </a:rPr>
              <a:t>Questions</a:t>
            </a:r>
            <a:endParaRPr kumimoji="0" lang="en-US" sz="2000" b="1" i="1" u="none" strike="noStrike" kern="1200" cap="none" spc="0" normalizeH="0" noProof="0" dirty="0">
              <a:ln>
                <a:noFill/>
              </a:ln>
              <a:solidFill>
                <a:schemeClr val="tx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AGE of HETEROGENEOUS COMPUTE IS HERE</a:t>
            </a:r>
            <a:endParaRPr lang="en-US" dirty="0"/>
          </a:p>
        </p:txBody>
      </p:sp>
      <p:sp>
        <p:nvSpPr>
          <p:cNvPr id="3" name="Content Placeholder 2"/>
          <p:cNvSpPr>
            <a:spLocks noGrp="1"/>
          </p:cNvSpPr>
          <p:nvPr>
            <p:ph idx="1"/>
          </p:nvPr>
        </p:nvSpPr>
        <p:spPr/>
        <p:txBody>
          <a:bodyPr/>
          <a:lstStyle/>
          <a:p>
            <a:pPr>
              <a:spcBef>
                <a:spcPts val="1200"/>
              </a:spcBef>
            </a:pPr>
            <a:r>
              <a:rPr lang="en-US" dirty="0" smtClean="0">
                <a:latin typeface="+mj-lt"/>
              </a:rPr>
              <a:t>GPUs originally developed to accelerate graphics operations</a:t>
            </a:r>
          </a:p>
          <a:p>
            <a:pPr>
              <a:spcBef>
                <a:spcPts val="1200"/>
              </a:spcBef>
            </a:pPr>
            <a:r>
              <a:rPr lang="en-US" dirty="0" smtClean="0">
                <a:latin typeface="+mj-lt"/>
              </a:rPr>
              <a:t>Early adopters repurposed GPUs for ‘general compute’ by performing ‘unnatural acts’ </a:t>
            </a:r>
            <a:br>
              <a:rPr lang="en-US" dirty="0" smtClean="0">
                <a:latin typeface="+mj-lt"/>
              </a:rPr>
            </a:br>
            <a:r>
              <a:rPr lang="en-US" dirty="0" smtClean="0">
                <a:latin typeface="+mj-lt"/>
              </a:rPr>
              <a:t>with shader APIs</a:t>
            </a:r>
          </a:p>
          <a:p>
            <a:pPr>
              <a:spcBef>
                <a:spcPts val="1200"/>
              </a:spcBef>
            </a:pPr>
            <a:r>
              <a:rPr lang="en-US" dirty="0" smtClean="0">
                <a:latin typeface="+mj-lt"/>
              </a:rPr>
              <a:t>OpenGL™ allowed shaders/textures to be compiled and executed via extensions</a:t>
            </a:r>
          </a:p>
          <a:p>
            <a:pPr>
              <a:spcBef>
                <a:spcPts val="1200"/>
              </a:spcBef>
            </a:pPr>
            <a:r>
              <a:rPr lang="en-US" dirty="0" err="1" smtClean="0">
                <a:latin typeface="+mj-lt"/>
              </a:rPr>
              <a:t>OpenCL</a:t>
            </a:r>
            <a:r>
              <a:rPr lang="en-US" baseline="30000" dirty="0" err="1" smtClean="0">
                <a:latin typeface="+mj-lt"/>
              </a:rPr>
              <a:t>TM</a:t>
            </a:r>
            <a:r>
              <a:rPr lang="en-US" dirty="0" smtClean="0">
                <a:latin typeface="+mj-lt"/>
              </a:rPr>
              <a:t>/GLSL/CUDA</a:t>
            </a:r>
            <a:r>
              <a:rPr lang="en-US" baseline="30000" dirty="0" smtClean="0">
                <a:latin typeface="+mj-lt"/>
              </a:rPr>
              <a:t>TM</a:t>
            </a:r>
            <a:r>
              <a:rPr lang="en-US" dirty="0" smtClean="0">
                <a:latin typeface="+mj-lt"/>
              </a:rPr>
              <a:t> standardized/formalized how to express GPU compute </a:t>
            </a:r>
            <a:br>
              <a:rPr lang="en-US" dirty="0" smtClean="0">
                <a:latin typeface="+mj-lt"/>
              </a:rPr>
            </a:br>
            <a:r>
              <a:rPr lang="en-US" dirty="0" smtClean="0">
                <a:latin typeface="+mj-lt"/>
              </a:rPr>
              <a:t>and simplified host programming</a:t>
            </a:r>
          </a:p>
          <a:p>
            <a:pPr>
              <a:spcBef>
                <a:spcPts val="1200"/>
              </a:spcBef>
            </a:pPr>
            <a:r>
              <a:rPr lang="en-US" dirty="0" smtClean="0"/>
              <a:t>New programming models are emerging and continue to lower the barrier to adoption</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09739" y="372963"/>
            <a:ext cx="7479127" cy="4216539"/>
          </a:xfrm>
          <a:prstGeom prst="rect">
            <a:avLst/>
          </a:prstGeom>
          <a:noFill/>
        </p:spPr>
        <p:txBody>
          <a:bodyPr wrap="square" rtlCol="0">
            <a:spAutoFit/>
          </a:bodyPr>
          <a:lstStyle/>
          <a:p>
            <a:r>
              <a:rPr lang="en-US" sz="1600" b="1" dirty="0" smtClean="0"/>
              <a:t>Disclaimer &amp; Attribution</a:t>
            </a:r>
          </a:p>
          <a:p>
            <a:r>
              <a:rPr lang="en-US" sz="900" dirty="0" smtClean="0">
                <a:cs typeface="Arial" pitchFamily="34" charset="0"/>
              </a:rPr>
              <a:t>The information presented in this document is for informational purposes only and may contain technical inaccuracies, omissions and typographical errors.</a:t>
            </a:r>
          </a:p>
          <a:p>
            <a:endParaRPr lang="en-US" sz="900" dirty="0" smtClean="0">
              <a:cs typeface="Arial" pitchFamily="34" charset="0"/>
            </a:endParaRPr>
          </a:p>
          <a:p>
            <a:r>
              <a:rPr lang="en-US" sz="900" dirty="0" smtClean="0">
                <a:cs typeface="Arial" pitchFamily="34" charset="0"/>
              </a:rPr>
              <a:t>The information contained herein is subject to change and may be rendered inaccurate for many reasons, including but not limited to product and roadmap changes, component and motherboard version changes, new model and/or product releases, product differences between differing manufacturers, software changes, BIOS flashes, firmware upgrades, or the like. There is no obligation to update or otherwise correct or revise this information. However, we reserve the right to revise this information and to make changes from time to time to the content hereof without obligation to notify any person of such revisions or changes.</a:t>
            </a:r>
          </a:p>
          <a:p>
            <a:endParaRPr lang="en-US" sz="900" dirty="0" smtClean="0">
              <a:cs typeface="Arial" pitchFamily="34" charset="0"/>
            </a:endParaRPr>
          </a:p>
          <a:p>
            <a:r>
              <a:rPr lang="en-US" sz="900" dirty="0" smtClean="0">
                <a:cs typeface="Arial" pitchFamily="34" charset="0"/>
              </a:rPr>
              <a:t>NO REPRESENTATIONS OR WARRANTIES ARE MADE WITH RESPECT TO THE CONTENTS HEREOF AND NO RESPONSIBILITY IS ASSUMED FOR ANY INACCURACIES, ERRORS OR OMISSIONS THAT MAY APPEAR IN THIS INFORMATION.</a:t>
            </a:r>
          </a:p>
          <a:p>
            <a:endParaRPr lang="en-US" sz="900" dirty="0" smtClean="0">
              <a:cs typeface="Arial" pitchFamily="34" charset="0"/>
            </a:endParaRPr>
          </a:p>
          <a:p>
            <a:r>
              <a:rPr lang="en-US" sz="900" dirty="0" smtClean="0">
                <a:cs typeface="Arial" pitchFamily="34" charset="0"/>
              </a:rPr>
              <a:t>ALL IMPLIED WARRANTIES OF MERCHANTABILITY OR FITNESS FOR ANY PARTICULAR PURPOSE ARE EXPRESSLY DISCLAIMED.  IN NO EVENT WILL ANY LIABILITY TO ANY PERSON BE INCURRED FOR ANY DIRECT, INDIRECT, SPECIAL OR OTHER CONSEQUENTIAL DAMAGES ARISING FROM THE USE OF ANY INFORMATION CONTAINED HEREIN, EVEN IF EXPRESSLY ADVISED OF THE POSSIBILITY OF SUCH DAMAGES.</a:t>
            </a:r>
          </a:p>
          <a:p>
            <a:endParaRPr lang="en-US" sz="900" dirty="0" smtClean="0">
              <a:cs typeface="Arial" pitchFamily="34" charset="0"/>
            </a:endParaRPr>
          </a:p>
          <a:p>
            <a:r>
              <a:rPr lang="en-US" sz="900" dirty="0" smtClean="0">
                <a:cs typeface="Arial" pitchFamily="34" charset="0"/>
              </a:rPr>
              <a:t>AMD, AMD Radeon, the AMD arrow logo, and combinations thereof are trademarks of Advanced Micro Devices, Inc.  All other names used in this presentation are for informational purposes only and may be trademarks of their respective owners.</a:t>
            </a:r>
          </a:p>
          <a:p>
            <a:endParaRPr lang="en-US" sz="900" dirty="0" smtClean="0">
              <a:cs typeface="Arial" pitchFamily="34" charset="0"/>
            </a:endParaRPr>
          </a:p>
          <a:p>
            <a:r>
              <a:rPr lang="en-US" sz="900" dirty="0" err="1" smtClean="0">
                <a:cs typeface="Arial" pitchFamily="34" charset="0"/>
              </a:rPr>
              <a:t>OpenCL</a:t>
            </a:r>
            <a:r>
              <a:rPr lang="en-US" sz="900" dirty="0" smtClean="0">
                <a:cs typeface="Arial" pitchFamily="34" charset="0"/>
              </a:rPr>
              <a:t> is a trademark of Apple </a:t>
            </a:r>
            <a:r>
              <a:rPr lang="en-US" sz="900" dirty="0" err="1" smtClean="0">
                <a:cs typeface="Arial" pitchFamily="34" charset="0"/>
              </a:rPr>
              <a:t>Inc</a:t>
            </a:r>
            <a:r>
              <a:rPr lang="en-US" sz="900" dirty="0">
                <a:cs typeface="Arial" pitchFamily="34" charset="0"/>
              </a:rPr>
              <a:t> </a:t>
            </a:r>
            <a:r>
              <a:rPr lang="en-US" sz="900" dirty="0" smtClean="0">
                <a:cs typeface="Arial" pitchFamily="34" charset="0"/>
              </a:rPr>
              <a:t>used under license to the </a:t>
            </a:r>
            <a:r>
              <a:rPr lang="en-US" sz="900" dirty="0" err="1" smtClean="0">
                <a:cs typeface="Arial" pitchFamily="34" charset="0"/>
              </a:rPr>
              <a:t>Khronos</a:t>
            </a:r>
            <a:r>
              <a:rPr lang="en-US" sz="900" dirty="0" smtClean="0">
                <a:cs typeface="Arial" pitchFamily="34" charset="0"/>
              </a:rPr>
              <a:t> Group, Inc.</a:t>
            </a:r>
          </a:p>
          <a:p>
            <a:endParaRPr lang="en-US" sz="900" dirty="0">
              <a:cs typeface="Arial" pitchFamily="34" charset="0"/>
            </a:endParaRPr>
          </a:p>
          <a:p>
            <a:r>
              <a:rPr lang="en-US" sz="900" dirty="0" smtClean="0">
                <a:cs typeface="Arial" pitchFamily="34" charset="0"/>
              </a:rPr>
              <a:t>NVIDIA, the NVIDIA logo, and CUDA are trademarks or registered trademarks of NVIDIA Corporation.</a:t>
            </a:r>
          </a:p>
          <a:p>
            <a:endParaRPr lang="en-US" sz="900" dirty="0" smtClean="0"/>
          </a:p>
          <a:p>
            <a:r>
              <a:rPr lang="en-US" sz="900" dirty="0" smtClean="0"/>
              <a:t>Java , JVM, JDK and “Write </a:t>
            </a:r>
            <a:r>
              <a:rPr lang="en-US" sz="900" dirty="0"/>
              <a:t>Once, Run Anywhere" </a:t>
            </a:r>
            <a:r>
              <a:rPr lang="en-US" sz="900" dirty="0" smtClean="0"/>
              <a:t> are trademark s of Oracle and/or its affiliates.</a:t>
            </a:r>
          </a:p>
          <a:p>
            <a:endParaRPr lang="en-US" sz="900" dirty="0" smtClean="0">
              <a:cs typeface="Arial" pitchFamily="34" charset="0"/>
            </a:endParaRPr>
          </a:p>
          <a:p>
            <a:r>
              <a:rPr lang="en-US" sz="900" dirty="0" smtClean="0">
                <a:cs typeface="Arial" pitchFamily="34" charset="0"/>
              </a:rPr>
              <a:t>© 2012 Advanced Micro Devices, Inc. All rights reserved.</a:t>
            </a:r>
            <a:endParaRPr lang="en-US" sz="1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THE SUPERCOMPUTER in YOUR DESKTOP</a:t>
            </a:r>
            <a:endParaRPr lang="en-US" cap="none" dirty="0"/>
          </a:p>
        </p:txBody>
      </p:sp>
      <p:sp>
        <p:nvSpPr>
          <p:cNvPr id="4" name="Content Placeholder 2"/>
          <p:cNvSpPr txBox="1">
            <a:spLocks/>
          </p:cNvSpPr>
          <p:nvPr/>
        </p:nvSpPr>
        <p:spPr>
          <a:xfrm>
            <a:off x="291465" y="670560"/>
            <a:ext cx="8503920" cy="3566160"/>
          </a:xfrm>
          <a:prstGeom prst="rect">
            <a:avLst/>
          </a:prstGeom>
        </p:spPr>
        <p:txBody>
          <a:bodyPr vert="horz" lIns="0" tIns="0" rIns="0" bIns="0" rtlCol="0">
            <a:noAutofit/>
          </a:bodyPr>
          <a:lstStyle>
            <a:lvl1pPr marL="112713" indent="-112713" algn="l" defTabSz="914400" rtl="0" eaLnBrk="1" latinLnBrk="0" hangingPunct="1">
              <a:spcBef>
                <a:spcPts val="336"/>
              </a:spcBef>
              <a:spcAft>
                <a:spcPts val="336"/>
              </a:spcAft>
              <a:buClr>
                <a:schemeClr val="accent1"/>
              </a:buClr>
              <a:buFont typeface="Wingdings" pitchFamily="2" charset="2"/>
              <a:buChar char="§"/>
              <a:defRPr sz="1400" kern="1200">
                <a:solidFill>
                  <a:schemeClr val="tx1"/>
                </a:solidFill>
                <a:latin typeface="+mn-lt"/>
                <a:ea typeface="+mn-ea"/>
                <a:cs typeface="+mn-cs"/>
              </a:defRPr>
            </a:lvl1pPr>
            <a:lvl2pPr marL="400050" indent="-169863" algn="l" defTabSz="914400" rtl="0" eaLnBrk="1" latinLnBrk="0" hangingPunct="1">
              <a:spcBef>
                <a:spcPts val="336"/>
              </a:spcBef>
              <a:spcAft>
                <a:spcPts val="336"/>
              </a:spcAft>
              <a:buClr>
                <a:schemeClr val="tx1"/>
              </a:buClr>
              <a:buFont typeface="Arial" pitchFamily="34" charset="0"/>
              <a:buChar char="–"/>
              <a:defRPr lang="en-US" sz="1400" kern="1200" dirty="0" smtClean="0">
                <a:solidFill>
                  <a:schemeClr val="tx1"/>
                </a:solidFill>
                <a:latin typeface="+mn-lt"/>
                <a:ea typeface="+mn-ea"/>
                <a:cs typeface="+mn-cs"/>
              </a:defRPr>
            </a:lvl2pPr>
            <a:lvl3pPr marL="574675" indent="-109538" algn="l" defTabSz="914400" rtl="0" eaLnBrk="1" latinLnBrk="0" hangingPunct="1">
              <a:spcBef>
                <a:spcPts val="336"/>
              </a:spcBef>
              <a:spcAft>
                <a:spcPts val="336"/>
              </a:spcAft>
              <a:buClr>
                <a:schemeClr val="tx1"/>
              </a:buClr>
              <a:buFont typeface="Wingdings" pitchFamily="2" charset="2"/>
              <a:buChar char="§"/>
              <a:defRPr sz="1200" kern="1200">
                <a:solidFill>
                  <a:schemeClr val="tx1"/>
                </a:solidFill>
                <a:latin typeface="+mn-lt"/>
                <a:ea typeface="+mn-ea"/>
                <a:cs typeface="+mn-cs"/>
              </a:defRPr>
            </a:lvl3pPr>
            <a:lvl4pPr marL="854075" indent="-165100" algn="l" defTabSz="914400" rtl="0" eaLnBrk="1" latinLnBrk="0" hangingPunct="1">
              <a:spcBef>
                <a:spcPts val="336"/>
              </a:spcBef>
              <a:spcAft>
                <a:spcPts val="336"/>
              </a:spcAft>
              <a:buClr>
                <a:schemeClr val="tx1"/>
              </a:buClr>
              <a:buFont typeface="Arial" pitchFamily="34" charset="0"/>
              <a:buChar char="–"/>
              <a:defRPr sz="1200" kern="1200">
                <a:solidFill>
                  <a:schemeClr val="tx1"/>
                </a:solidFill>
                <a:latin typeface="+mn-lt"/>
                <a:ea typeface="+mn-ea"/>
                <a:cs typeface="+mn-cs"/>
              </a:defRPr>
            </a:lvl4pPr>
            <a:lvl5pPr marL="1027113" indent="-112713" algn="l" defTabSz="914400" rtl="0" eaLnBrk="1" latinLnBrk="0" hangingPunct="1">
              <a:spcBef>
                <a:spcPts val="336"/>
              </a:spcBef>
              <a:spcAft>
                <a:spcPts val="336"/>
              </a:spcAft>
              <a:buClr>
                <a:schemeClr val="tx1"/>
              </a:buClr>
              <a:buFont typeface="Wingdings" pitchFamily="2" charset="2"/>
              <a:buChar char="§"/>
              <a:defRPr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Some interesting tidbits from </a:t>
            </a:r>
            <a:r>
              <a:rPr lang="en-US" dirty="0" smtClean="0">
                <a:hlinkClick r:id="rId2"/>
              </a:rPr>
              <a:t>http://www.top500.org/</a:t>
            </a:r>
            <a:endParaRPr lang="en-US" dirty="0" smtClean="0"/>
          </a:p>
          <a:p>
            <a:pPr lvl="1"/>
            <a:r>
              <a:rPr dirty="0"/>
              <a:t>November 2000</a:t>
            </a:r>
          </a:p>
          <a:p>
            <a:pPr lvl="2"/>
            <a:r>
              <a:rPr lang="en-US" dirty="0" smtClean="0"/>
              <a:t>“ASCI White is new #1 with </a:t>
            </a:r>
            <a:r>
              <a:rPr lang="en-US" dirty="0" smtClean="0">
                <a:solidFill>
                  <a:schemeClr val="accent3"/>
                </a:solidFill>
              </a:rPr>
              <a:t>4.9 </a:t>
            </a:r>
            <a:r>
              <a:rPr lang="en-US" dirty="0" err="1" smtClean="0">
                <a:solidFill>
                  <a:schemeClr val="accent3"/>
                </a:solidFill>
              </a:rPr>
              <a:t>TFlops</a:t>
            </a:r>
            <a:r>
              <a:rPr lang="en-US" dirty="0" smtClean="0">
                <a:solidFill>
                  <a:schemeClr val="accent3"/>
                </a:solidFill>
              </a:rPr>
              <a:t> </a:t>
            </a:r>
            <a:r>
              <a:rPr lang="en-US" dirty="0" smtClean="0"/>
              <a:t>on the </a:t>
            </a:r>
            <a:r>
              <a:rPr lang="en-US" dirty="0" err="1" smtClean="0"/>
              <a:t>Linpack</a:t>
            </a:r>
            <a:r>
              <a:rPr lang="en-US" dirty="0" smtClean="0"/>
              <a:t>"</a:t>
            </a:r>
            <a:endParaRPr lang="en-US" dirty="0" smtClean="0">
              <a:hlinkClick r:id="rId3"/>
            </a:endParaRPr>
          </a:p>
          <a:p>
            <a:pPr lvl="4"/>
            <a:r>
              <a:rPr lang="en-US" dirty="0" smtClean="0">
                <a:hlinkClick r:id="rId3"/>
              </a:rPr>
              <a:t>http://www.top500.org/lists/2000/11</a:t>
            </a:r>
            <a:endParaRPr lang="en-US" dirty="0" smtClean="0"/>
          </a:p>
          <a:p>
            <a:pPr lvl="4"/>
            <a:endParaRPr lang="en-US" dirty="0" smtClean="0"/>
          </a:p>
          <a:p>
            <a:pPr lvl="1"/>
            <a:r>
              <a:rPr lang="en-US" dirty="0" smtClean="0"/>
              <a:t>November 2002</a:t>
            </a:r>
          </a:p>
          <a:p>
            <a:pPr lvl="2"/>
            <a:r>
              <a:rPr lang="en-US" dirty="0" smtClean="0"/>
              <a:t>“</a:t>
            </a:r>
            <a:r>
              <a:rPr lang="en-US" dirty="0" smtClean="0">
                <a:solidFill>
                  <a:schemeClr val="accent3"/>
                </a:solidFill>
              </a:rPr>
              <a:t>3.2 </a:t>
            </a:r>
            <a:r>
              <a:rPr lang="en-US" dirty="0" err="1" smtClean="0">
                <a:solidFill>
                  <a:schemeClr val="accent3"/>
                </a:solidFill>
              </a:rPr>
              <a:t>TFlops</a:t>
            </a:r>
            <a:r>
              <a:rPr lang="en-US" dirty="0" smtClean="0">
                <a:solidFill>
                  <a:schemeClr val="accent3"/>
                </a:solidFill>
              </a:rPr>
              <a:t> </a:t>
            </a:r>
            <a:r>
              <a:rPr lang="en-US" dirty="0" smtClean="0"/>
              <a:t>are needed to enter the top 10”</a:t>
            </a:r>
          </a:p>
          <a:p>
            <a:pPr lvl="4"/>
            <a:r>
              <a:rPr lang="en-US" dirty="0" smtClean="0">
                <a:hlinkClick r:id="rId4"/>
              </a:rPr>
              <a:t>http://www.top500.org/lists/2002/11</a:t>
            </a:r>
            <a:endParaRPr lang="en-US" dirty="0" smtClean="0"/>
          </a:p>
          <a:p>
            <a:r>
              <a:rPr lang="en-US" dirty="0" smtClean="0"/>
              <a:t>May 2011</a:t>
            </a:r>
          </a:p>
          <a:p>
            <a:pPr lvl="1"/>
            <a:r>
              <a:rPr dirty="0"/>
              <a:t>AMD </a:t>
            </a:r>
            <a:r>
              <a:rPr dirty="0" err="1" smtClean="0"/>
              <a:t>Radeon</a:t>
            </a:r>
            <a:r>
              <a:rPr baseline="30000" dirty="0" err="1" smtClean="0"/>
              <a:t>TM</a:t>
            </a:r>
            <a:r>
              <a:rPr dirty="0" smtClean="0"/>
              <a:t> 6990 </a:t>
            </a:r>
            <a:r>
              <a:rPr dirty="0" smtClean="0">
                <a:solidFill>
                  <a:schemeClr val="accent3"/>
                </a:solidFill>
              </a:rPr>
              <a:t>5.4TFlops </a:t>
            </a:r>
            <a:r>
              <a:rPr dirty="0"/>
              <a:t>single precision performance</a:t>
            </a:r>
          </a:p>
          <a:p>
            <a:pPr lvl="4"/>
            <a:r>
              <a:rPr lang="en-US" dirty="0" smtClean="0">
                <a:hlinkClick r:id="rId5"/>
              </a:rPr>
              <a:t>http://www.amd.com/us/products/desktop/graphics/amd-radeon-hd-6000/hd-6990/Pages/amd-radeon-hd-6990-overview.aspx#3</a:t>
            </a: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6" end="6"/>
                                            </p:txEl>
                                          </p:spTgt>
                                        </p:tgtEl>
                                        <p:attrNameLst>
                                          <p:attrName>style.visibility</p:attrName>
                                        </p:attrNameLst>
                                      </p:cBhvr>
                                      <p:to>
                                        <p:strVal val="visible"/>
                                      </p:to>
                                    </p:set>
                                    <p:animEffect transition="in" filter="fade">
                                      <p:cBhvr>
                                        <p:cTn id="10" dur="500"/>
                                        <p:tgtEl>
                                          <p:spTgt spid="4">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7" end="7"/>
                                            </p:txEl>
                                          </p:spTgt>
                                        </p:tgtEl>
                                        <p:attrNameLst>
                                          <p:attrName>style.visibility</p:attrName>
                                        </p:attrNameLst>
                                      </p:cBhvr>
                                      <p:to>
                                        <p:strVal val="visible"/>
                                      </p:to>
                                    </p:set>
                                    <p:animEffect transition="in" filter="fade">
                                      <p:cBhvr>
                                        <p:cTn id="13" dur="500"/>
                                        <p:tgtEl>
                                          <p:spTgt spid="4">
                                            <p:txEl>
                                              <p:pRg st="7" end="7"/>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4">
                                            <p:txEl>
                                              <p:pRg st="8" end="8"/>
                                            </p:txEl>
                                          </p:spTgt>
                                        </p:tgtEl>
                                        <p:attrNameLst>
                                          <p:attrName>style.visibility</p:attrName>
                                        </p:attrNameLst>
                                      </p:cBhvr>
                                      <p:to>
                                        <p:strVal val="visible"/>
                                      </p:to>
                                    </p:set>
                                    <p:animEffect transition="in" filter="fade">
                                      <p:cBhvr>
                                        <p:cTn id="18" dur="500"/>
                                        <p:tgtEl>
                                          <p:spTgt spid="4">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4">
                                            <p:txEl>
                                              <p:pRg st="9" end="9"/>
                                            </p:txEl>
                                          </p:spTgt>
                                        </p:tgtEl>
                                        <p:attrNameLst>
                                          <p:attrName>style.visibility</p:attrName>
                                        </p:attrNameLst>
                                      </p:cBhvr>
                                      <p:to>
                                        <p:strVal val="visible"/>
                                      </p:to>
                                    </p:set>
                                    <p:animEffect transition="in" filter="fade">
                                      <p:cBhvr>
                                        <p:cTn id="21" dur="500"/>
                                        <p:tgtEl>
                                          <p:spTgt spid="4">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4">
                                            <p:txEl>
                                              <p:pRg st="10" end="10"/>
                                            </p:txEl>
                                          </p:spTgt>
                                        </p:tgtEl>
                                        <p:attrNameLst>
                                          <p:attrName>style.visibility</p:attrName>
                                        </p:attrNameLst>
                                      </p:cBhvr>
                                      <p:to>
                                        <p:strVal val="visible"/>
                                      </p:to>
                                    </p:set>
                                    <p:animEffect transition="in" filter="fade">
                                      <p:cBhvr>
                                        <p:cTn id="24"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GPU PROGRAMMING OPTIONS for JAVA™ PROGRAMMERS</a:t>
            </a:r>
            <a:endParaRPr lang="en-US" dirty="0"/>
          </a:p>
        </p:txBody>
      </p:sp>
      <p:sp>
        <p:nvSpPr>
          <p:cNvPr id="3" name="Content Placeholder 2"/>
          <p:cNvSpPr>
            <a:spLocks noGrp="1"/>
          </p:cNvSpPr>
          <p:nvPr>
            <p:ph idx="1"/>
          </p:nvPr>
        </p:nvSpPr>
        <p:spPr>
          <a:xfrm>
            <a:off x="281940" y="652006"/>
            <a:ext cx="7090410" cy="3977143"/>
          </a:xfrm>
        </p:spPr>
        <p:txBody>
          <a:bodyPr/>
          <a:lstStyle/>
          <a:p>
            <a:r>
              <a:rPr lang="en-US" dirty="0" smtClean="0"/>
              <a:t>Existing Java™ GPU (</a:t>
            </a:r>
            <a:r>
              <a:rPr lang="en-US" dirty="0" err="1" smtClean="0"/>
              <a:t>OpenCL</a:t>
            </a:r>
            <a:r>
              <a:rPr lang="en-US" dirty="0" smtClean="0"/>
              <a:t>™/CUDA™) bindings require coding a ‘Kernel’</a:t>
            </a:r>
          </a:p>
          <a:p>
            <a:pPr marL="230187" lvl="1" indent="0">
              <a:buNone/>
            </a:pPr>
            <a:r>
              <a:rPr lang="en-US" dirty="0"/>
              <a:t>i</a:t>
            </a:r>
            <a:r>
              <a:rPr lang="en-US" dirty="0" smtClean="0"/>
              <a:t>n a </a:t>
            </a:r>
            <a:r>
              <a:rPr lang="en-US" dirty="0"/>
              <a:t>domain-specific </a:t>
            </a:r>
            <a:r>
              <a:rPr lang="en-US" dirty="0" smtClean="0"/>
              <a:t>language.</a:t>
            </a:r>
            <a:endParaRPr lang="en-US" dirty="0"/>
          </a:p>
          <a:p>
            <a:pPr marL="461962" lvl="2" indent="0">
              <a:spcBef>
                <a:spcPts val="0"/>
              </a:spcBef>
              <a:spcAft>
                <a:spcPts val="0"/>
              </a:spcAft>
              <a:buNone/>
            </a:pPr>
            <a:r>
              <a:rPr lang="en-US" sz="1050" b="1" dirty="0" smtClean="0">
                <a:solidFill>
                  <a:schemeClr val="accent3"/>
                </a:solidFill>
                <a:latin typeface="Courier New" pitchFamily="49" charset="0"/>
                <a:cs typeface="Courier New" pitchFamily="49" charset="0"/>
              </a:rPr>
              <a:t>// JOCL/</a:t>
            </a:r>
            <a:r>
              <a:rPr lang="en-US" sz="1050" b="1" dirty="0" err="1" smtClean="0">
                <a:solidFill>
                  <a:schemeClr val="accent3"/>
                </a:solidFill>
                <a:latin typeface="Courier New" pitchFamily="49" charset="0"/>
                <a:cs typeface="Courier New" pitchFamily="49" charset="0"/>
              </a:rPr>
              <a:t>OpenCL</a:t>
            </a:r>
            <a:r>
              <a:rPr lang="en-US" sz="1050" b="1" dirty="0" smtClean="0">
                <a:solidFill>
                  <a:schemeClr val="accent3"/>
                </a:solidFill>
                <a:latin typeface="Courier New" pitchFamily="49" charset="0"/>
                <a:cs typeface="Courier New" pitchFamily="49" charset="0"/>
              </a:rPr>
              <a:t> kernel code</a:t>
            </a:r>
          </a:p>
          <a:p>
            <a:pPr marL="461962" lvl="2" indent="0">
              <a:spcBef>
                <a:spcPts val="0"/>
              </a:spcBef>
              <a:spcAft>
                <a:spcPts val="0"/>
              </a:spcAft>
              <a:buNone/>
            </a:pPr>
            <a:r>
              <a:rPr lang="en-US" sz="1050" b="1" dirty="0" smtClean="0">
                <a:latin typeface="Courier New" pitchFamily="49" charset="0"/>
                <a:cs typeface="Courier New" pitchFamily="49" charset="0"/>
              </a:rPr>
              <a:t>__</a:t>
            </a:r>
            <a:r>
              <a:rPr lang="en-US" sz="1050" b="1" dirty="0">
                <a:latin typeface="Courier New" pitchFamily="49" charset="0"/>
                <a:cs typeface="Courier New" pitchFamily="49" charset="0"/>
              </a:rPr>
              <a:t>kernel void </a:t>
            </a:r>
            <a:r>
              <a:rPr lang="en-US" sz="1050" b="1" dirty="0" smtClean="0">
                <a:latin typeface="Courier New" pitchFamily="49" charset="0"/>
                <a:cs typeface="Courier New" pitchFamily="49" charset="0"/>
              </a:rPr>
              <a:t>squares(__global </a:t>
            </a:r>
            <a:r>
              <a:rPr lang="en-US" sz="1050" b="1" dirty="0" err="1" smtClean="0">
                <a:latin typeface="Courier New" pitchFamily="49" charset="0"/>
                <a:cs typeface="Courier New" pitchFamily="49" charset="0"/>
              </a:rPr>
              <a:t>const</a:t>
            </a:r>
            <a:r>
              <a:rPr lang="en-US" sz="1050" b="1" dirty="0" smtClean="0">
                <a:latin typeface="Courier New" pitchFamily="49" charset="0"/>
                <a:cs typeface="Courier New" pitchFamily="49" charset="0"/>
              </a:rPr>
              <a:t> float *in, __global float *out){</a:t>
            </a:r>
          </a:p>
          <a:p>
            <a:pPr marL="461962" lvl="2" indent="0">
              <a:spcBef>
                <a:spcPts val="0"/>
              </a:spcBef>
              <a:spcAft>
                <a:spcPts val="0"/>
              </a:spcAft>
              <a:buNone/>
            </a:pPr>
            <a:r>
              <a:rPr lang="en-US" sz="1050" b="1" dirty="0" smtClean="0">
                <a:latin typeface="Courier New" pitchFamily="49" charset="0"/>
                <a:cs typeface="Courier New" pitchFamily="49" charset="0"/>
              </a:rPr>
              <a:t>    </a:t>
            </a:r>
            <a:r>
              <a:rPr lang="en-US" sz="1050" b="1" dirty="0" err="1">
                <a:latin typeface="Courier New" pitchFamily="49" charset="0"/>
                <a:cs typeface="Courier New" pitchFamily="49" charset="0"/>
              </a:rPr>
              <a:t>int</a:t>
            </a:r>
            <a:r>
              <a:rPr lang="en-US" sz="1050" b="1" dirty="0">
                <a:latin typeface="Courier New" pitchFamily="49" charset="0"/>
                <a:cs typeface="Courier New" pitchFamily="49" charset="0"/>
              </a:rPr>
              <a:t> </a:t>
            </a:r>
            <a:r>
              <a:rPr lang="en-US" sz="1050" b="1" dirty="0" err="1">
                <a:latin typeface="Courier New" pitchFamily="49" charset="0"/>
                <a:cs typeface="Courier New" pitchFamily="49" charset="0"/>
              </a:rPr>
              <a:t>gid</a:t>
            </a:r>
            <a:r>
              <a:rPr lang="en-US" sz="1050" b="1" dirty="0">
                <a:latin typeface="Courier New" pitchFamily="49" charset="0"/>
                <a:cs typeface="Courier New" pitchFamily="49" charset="0"/>
              </a:rPr>
              <a:t> = </a:t>
            </a:r>
            <a:r>
              <a:rPr lang="en-US" sz="1050" b="1" dirty="0" err="1">
                <a:latin typeface="Courier New" pitchFamily="49" charset="0"/>
                <a:cs typeface="Courier New" pitchFamily="49" charset="0"/>
              </a:rPr>
              <a:t>get_global_id</a:t>
            </a:r>
            <a:r>
              <a:rPr lang="en-US" sz="1050" b="1" dirty="0">
                <a:latin typeface="Courier New" pitchFamily="49" charset="0"/>
                <a:cs typeface="Courier New" pitchFamily="49" charset="0"/>
              </a:rPr>
              <a:t>(0);</a:t>
            </a:r>
          </a:p>
          <a:p>
            <a:pPr marL="461962" lvl="2" indent="0">
              <a:spcBef>
                <a:spcPts val="0"/>
              </a:spcBef>
              <a:spcAft>
                <a:spcPts val="0"/>
              </a:spcAft>
              <a:buNone/>
            </a:pPr>
            <a:r>
              <a:rPr lang="en-US" sz="1050" b="1" dirty="0">
                <a:latin typeface="Courier New" pitchFamily="49" charset="0"/>
                <a:cs typeface="Courier New" pitchFamily="49" charset="0"/>
              </a:rPr>
              <a:t>    out[</a:t>
            </a:r>
            <a:r>
              <a:rPr lang="en-US" sz="1050" b="1" dirty="0" err="1">
                <a:latin typeface="Courier New" pitchFamily="49" charset="0"/>
                <a:cs typeface="Courier New" pitchFamily="49" charset="0"/>
              </a:rPr>
              <a:t>gid</a:t>
            </a:r>
            <a:r>
              <a:rPr lang="en-US" sz="1050" b="1" dirty="0">
                <a:latin typeface="Courier New" pitchFamily="49" charset="0"/>
                <a:cs typeface="Courier New" pitchFamily="49" charset="0"/>
              </a:rPr>
              <a:t>] = in[</a:t>
            </a:r>
            <a:r>
              <a:rPr lang="en-US" sz="1050" b="1" dirty="0" err="1">
                <a:latin typeface="Courier New" pitchFamily="49" charset="0"/>
                <a:cs typeface="Courier New" pitchFamily="49" charset="0"/>
              </a:rPr>
              <a:t>gid</a:t>
            </a:r>
            <a:r>
              <a:rPr lang="en-US" sz="1050" b="1" dirty="0">
                <a:latin typeface="Courier New" pitchFamily="49" charset="0"/>
                <a:cs typeface="Courier New" pitchFamily="49" charset="0"/>
              </a:rPr>
              <a:t>] * in[</a:t>
            </a:r>
            <a:r>
              <a:rPr lang="en-US" sz="1050" b="1" dirty="0" err="1">
                <a:latin typeface="Courier New" pitchFamily="49" charset="0"/>
                <a:cs typeface="Courier New" pitchFamily="49" charset="0"/>
              </a:rPr>
              <a:t>gid</a:t>
            </a:r>
            <a:r>
              <a:rPr lang="en-US" sz="1050" b="1" dirty="0">
                <a:latin typeface="Courier New" pitchFamily="49" charset="0"/>
                <a:cs typeface="Courier New" pitchFamily="49" charset="0"/>
              </a:rPr>
              <a:t>];</a:t>
            </a:r>
          </a:p>
          <a:p>
            <a:pPr marL="461962" lvl="2" indent="0">
              <a:spcBef>
                <a:spcPts val="0"/>
              </a:spcBef>
              <a:spcAft>
                <a:spcPts val="0"/>
              </a:spcAft>
              <a:buNone/>
            </a:pPr>
            <a:r>
              <a:rPr lang="en-US" sz="1050" b="1" dirty="0" smtClean="0">
                <a:latin typeface="Courier New" pitchFamily="49" charset="0"/>
                <a:cs typeface="Courier New" pitchFamily="49" charset="0"/>
              </a:rPr>
              <a:t>}</a:t>
            </a:r>
            <a:endParaRPr lang="en-US" b="1" dirty="0">
              <a:latin typeface="Courier New" pitchFamily="49" charset="0"/>
              <a:cs typeface="Courier New" pitchFamily="49" charset="0"/>
            </a:endParaRPr>
          </a:p>
          <a:p>
            <a:r>
              <a:rPr lang="en-US" dirty="0" smtClean="0"/>
              <a:t>Along with the Java ‘host’ </a:t>
            </a:r>
            <a:r>
              <a:rPr lang="en-US" dirty="0"/>
              <a:t>code </a:t>
            </a:r>
            <a:r>
              <a:rPr lang="en-US" dirty="0" smtClean="0"/>
              <a:t>to:</a:t>
            </a:r>
          </a:p>
          <a:p>
            <a:pPr lvl="1">
              <a:spcBef>
                <a:spcPts val="150"/>
              </a:spcBef>
              <a:spcAft>
                <a:spcPts val="150"/>
              </a:spcAft>
            </a:pPr>
            <a:r>
              <a:rPr lang="en-US" dirty="0" smtClean="0"/>
              <a:t>Initialize the data</a:t>
            </a:r>
          </a:p>
          <a:p>
            <a:pPr lvl="1">
              <a:spcBef>
                <a:spcPts val="150"/>
              </a:spcBef>
              <a:spcAft>
                <a:spcPts val="150"/>
              </a:spcAft>
            </a:pPr>
            <a:r>
              <a:rPr lang="en-US" dirty="0" smtClean="0"/>
              <a:t>Select/Initialize execution device</a:t>
            </a:r>
          </a:p>
          <a:p>
            <a:pPr lvl="1">
              <a:spcBef>
                <a:spcPts val="150"/>
              </a:spcBef>
              <a:spcAft>
                <a:spcPts val="150"/>
              </a:spcAft>
            </a:pPr>
            <a:r>
              <a:rPr lang="en-US" dirty="0" smtClean="0"/>
              <a:t>Allocate or define memory buffers for </a:t>
            </a:r>
            <a:r>
              <a:rPr lang="en-US" dirty="0" err="1" smtClean="0"/>
              <a:t>args</a:t>
            </a:r>
            <a:r>
              <a:rPr lang="en-US" dirty="0" smtClean="0"/>
              <a:t>/parameters</a:t>
            </a:r>
          </a:p>
          <a:p>
            <a:pPr lvl="1">
              <a:spcBef>
                <a:spcPts val="150"/>
              </a:spcBef>
              <a:spcAft>
                <a:spcPts val="150"/>
              </a:spcAft>
            </a:pPr>
            <a:r>
              <a:rPr lang="en-US" dirty="0" smtClean="0"/>
              <a:t>Compile </a:t>
            </a:r>
            <a:r>
              <a:rPr lang="en-US" dirty="0"/>
              <a:t>'Kernel' for a selected </a:t>
            </a:r>
            <a:r>
              <a:rPr lang="en-US" dirty="0" smtClean="0"/>
              <a:t>device</a:t>
            </a:r>
            <a:endParaRPr lang="en-US" dirty="0"/>
          </a:p>
          <a:p>
            <a:pPr lvl="1">
              <a:spcBef>
                <a:spcPts val="150"/>
              </a:spcBef>
              <a:spcAft>
                <a:spcPts val="150"/>
              </a:spcAft>
            </a:pPr>
            <a:r>
              <a:rPr lang="en-US" dirty="0" smtClean="0"/>
              <a:t>Enqueue/Send </a:t>
            </a:r>
            <a:r>
              <a:rPr lang="en-US" dirty="0" err="1" smtClean="0"/>
              <a:t>arg</a:t>
            </a:r>
            <a:r>
              <a:rPr lang="en-US" dirty="0" smtClean="0"/>
              <a:t> buffers to </a:t>
            </a:r>
            <a:r>
              <a:rPr lang="en-US" dirty="0"/>
              <a:t>device</a:t>
            </a:r>
          </a:p>
          <a:p>
            <a:pPr lvl="1">
              <a:spcBef>
                <a:spcPts val="150"/>
              </a:spcBef>
              <a:spcAft>
                <a:spcPts val="150"/>
              </a:spcAft>
            </a:pPr>
            <a:r>
              <a:rPr lang="en-US" dirty="0"/>
              <a:t>Execute the kernel</a:t>
            </a:r>
          </a:p>
          <a:p>
            <a:pPr lvl="1">
              <a:spcBef>
                <a:spcPts val="150"/>
              </a:spcBef>
              <a:spcAft>
                <a:spcPts val="150"/>
              </a:spcAft>
            </a:pPr>
            <a:r>
              <a:rPr lang="en-US" dirty="0"/>
              <a:t>Read results </a:t>
            </a:r>
            <a:r>
              <a:rPr lang="en-US" dirty="0" smtClean="0"/>
              <a:t>buffers back </a:t>
            </a:r>
            <a:r>
              <a:rPr lang="en-US" dirty="0"/>
              <a:t>from the </a:t>
            </a:r>
            <a:r>
              <a:rPr lang="en-US" dirty="0" smtClean="0"/>
              <a:t>device</a:t>
            </a:r>
          </a:p>
          <a:p>
            <a:pPr lvl="1">
              <a:spcBef>
                <a:spcPts val="150"/>
              </a:spcBef>
              <a:spcAft>
                <a:spcPts val="150"/>
              </a:spcAft>
            </a:pPr>
            <a:r>
              <a:rPr lang="en-US" dirty="0" smtClean="0"/>
              <a:t>Cleanup (remove buffers/queues/device handles)</a:t>
            </a:r>
          </a:p>
          <a:p>
            <a:pPr lvl="1">
              <a:spcBef>
                <a:spcPts val="150"/>
              </a:spcBef>
              <a:spcAft>
                <a:spcPts val="150"/>
              </a:spcAft>
            </a:pPr>
            <a:r>
              <a:rPr lang="en-US" dirty="0" smtClean="0"/>
              <a:t>Use the results</a:t>
            </a:r>
            <a:endParaRPr lang="en-US" dirty="0"/>
          </a:p>
        </p:txBody>
      </p:sp>
      <p:sp>
        <p:nvSpPr>
          <p:cNvPr id="4" name="Rectangle 3"/>
          <p:cNvSpPr>
            <a:spLocks/>
          </p:cNvSpPr>
          <p:nvPr/>
        </p:nvSpPr>
        <p:spPr bwMode="auto">
          <a:xfrm>
            <a:off x="6924672" y="838200"/>
            <a:ext cx="2428875" cy="3790950"/>
          </a:xfrm>
          <a:prstGeom prst="rect">
            <a:avLst/>
          </a:prstGeom>
          <a:noFill/>
          <a:ln>
            <a:noFill/>
          </a:ln>
          <a:extLst/>
        </p:spPr>
        <p:txBody>
          <a:bodyPr lIns="0" tIns="0" rIns="0" bIns="0"/>
          <a:lstStyle/>
          <a:p>
            <a:pPr marL="342900" indent="-342900" eaLnBrk="0" hangingPunct="0">
              <a:buFont typeface="Arial" charset="0"/>
              <a:buNone/>
              <a:defRPr/>
            </a:pPr>
            <a:r>
              <a:rPr lang="en-US" sz="300" dirty="0">
                <a:latin typeface="Courier New" pitchFamily="49" charset="0"/>
              </a:rPr>
              <a:t>import static org.jocl.CL.*;</a:t>
            </a:r>
          </a:p>
          <a:p>
            <a:pPr marL="342900" indent="-342900" eaLnBrk="0" hangingPunct="0">
              <a:buFont typeface="Arial" charset="0"/>
              <a:buNone/>
              <a:defRPr/>
            </a:pPr>
            <a:r>
              <a:rPr lang="en-US" sz="300" dirty="0">
                <a:latin typeface="Courier New" pitchFamily="49" charset="0"/>
              </a:rPr>
              <a:t>import </a:t>
            </a:r>
            <a:r>
              <a:rPr lang="en-US" sz="300" dirty="0" err="1">
                <a:latin typeface="Courier New" pitchFamily="49" charset="0"/>
              </a:rPr>
              <a:t>org.jocl</a:t>
            </a:r>
            <a:r>
              <a:rPr lang="en-US" sz="300" dirty="0">
                <a:latin typeface="Courier New" pitchFamily="49" charset="0"/>
              </a:rPr>
              <a:t>.*;</a:t>
            </a:r>
          </a:p>
          <a:p>
            <a:pPr marL="342900" indent="-342900" eaLnBrk="0" hangingPunct="0">
              <a:buFont typeface="Arial" charset="0"/>
              <a:buNone/>
              <a:defRPr/>
            </a:pPr>
            <a:endParaRPr lang="en-US" sz="300" i="1" dirty="0">
              <a:latin typeface="Courier New" pitchFamily="49" charset="0"/>
            </a:endParaRPr>
          </a:p>
          <a:p>
            <a:pPr marL="342900" indent="-342900" eaLnBrk="0" hangingPunct="0">
              <a:buFont typeface="Arial" charset="0"/>
              <a:buNone/>
              <a:defRPr/>
            </a:pPr>
            <a:r>
              <a:rPr lang="en-US" sz="300" i="1" dirty="0">
                <a:latin typeface="Courier New" pitchFamily="49" charset="0"/>
              </a:rPr>
              <a:t>public class Sample {</a:t>
            </a:r>
          </a:p>
          <a:p>
            <a:pPr marL="342900" indent="-342900" eaLnBrk="0" hangingPunct="0">
              <a:buFont typeface="Arial" charset="0"/>
              <a:buNone/>
              <a:defRPr/>
            </a:pPr>
            <a:r>
              <a:rPr lang="en-US" sz="300" i="1" dirty="0">
                <a:latin typeface="Courier New" pitchFamily="49" charset="0"/>
              </a:rPr>
              <a:t>   public static void main(String </a:t>
            </a:r>
            <a:r>
              <a:rPr lang="en-US" sz="300" i="1" dirty="0" err="1">
                <a:latin typeface="Courier New" pitchFamily="49" charset="0"/>
              </a:rPr>
              <a:t>args</a:t>
            </a:r>
            <a:r>
              <a:rPr lang="en-US" sz="300" i="1" dirty="0">
                <a:latin typeface="Courier New" pitchFamily="49" charset="0"/>
              </a:rPr>
              <a:t>[]) {</a:t>
            </a:r>
          </a:p>
          <a:p>
            <a:pPr marL="342900" indent="-342900" eaLnBrk="0" hangingPunct="0">
              <a:buFont typeface="Arial" charset="0"/>
              <a:buNone/>
              <a:defRPr/>
            </a:pPr>
            <a:r>
              <a:rPr lang="en-US" sz="300" i="1" dirty="0">
                <a:latin typeface="Courier New" pitchFamily="49" charset="0"/>
              </a:rPr>
              <a:t>      // Create input- and output data </a:t>
            </a:r>
          </a:p>
          <a:p>
            <a:pPr marL="342900" indent="-342900" eaLnBrk="0" hangingPunct="0">
              <a:buFont typeface="Arial" charset="0"/>
              <a:buNone/>
              <a:defRPr/>
            </a:pPr>
            <a:r>
              <a:rPr lang="en-US" sz="300" i="1" dirty="0">
                <a:latin typeface="Courier New" pitchFamily="49" charset="0"/>
              </a:rPr>
              <a:t>      </a:t>
            </a:r>
            <a:r>
              <a:rPr lang="en-US" sz="300" i="1" dirty="0" err="1">
                <a:latin typeface="Courier New" pitchFamily="49" charset="0"/>
              </a:rPr>
              <a:t>int</a:t>
            </a:r>
            <a:r>
              <a:rPr lang="en-US" sz="300" i="1" dirty="0">
                <a:latin typeface="Courier New" pitchFamily="49" charset="0"/>
              </a:rPr>
              <a:t> size = </a:t>
            </a:r>
            <a:r>
              <a:rPr lang="en-US" sz="300" dirty="0">
                <a:latin typeface="Courier New" pitchFamily="49" charset="0"/>
              </a:rPr>
              <a:t>10;</a:t>
            </a:r>
          </a:p>
          <a:p>
            <a:pPr marL="342900" indent="-342900" eaLnBrk="0" hangingPunct="0">
              <a:buFont typeface="Arial" charset="0"/>
              <a:buNone/>
              <a:defRPr/>
            </a:pPr>
            <a:r>
              <a:rPr lang="en-US" sz="300" dirty="0">
                <a:latin typeface="Courier New" pitchFamily="49" charset="0"/>
              </a:rPr>
              <a:t>      float </a:t>
            </a:r>
            <a:r>
              <a:rPr lang="en-US" sz="300" dirty="0" err="1">
                <a:latin typeface="Courier New" pitchFamily="49" charset="0"/>
              </a:rPr>
              <a:t>inArr</a:t>
            </a:r>
            <a:r>
              <a:rPr lang="en-US" sz="300" dirty="0">
                <a:latin typeface="Courier New" pitchFamily="49" charset="0"/>
              </a:rPr>
              <a:t>[] = new float[size];</a:t>
            </a:r>
          </a:p>
          <a:p>
            <a:pPr marL="342900" indent="-342900" eaLnBrk="0" hangingPunct="0">
              <a:buFont typeface="Arial" charset="0"/>
              <a:buNone/>
              <a:defRPr/>
            </a:pPr>
            <a:r>
              <a:rPr lang="en-US" sz="300" dirty="0">
                <a:latin typeface="Courier New" pitchFamily="49" charset="0"/>
              </a:rPr>
              <a:t>      float </a:t>
            </a:r>
            <a:r>
              <a:rPr lang="en-US" sz="300" dirty="0" err="1">
                <a:latin typeface="Courier New" pitchFamily="49" charset="0"/>
              </a:rPr>
              <a:t>outArray</a:t>
            </a:r>
            <a:r>
              <a:rPr lang="en-US" sz="300" dirty="0">
                <a:latin typeface="Courier New" pitchFamily="49" charset="0"/>
              </a:rPr>
              <a:t>[] = new float[size];</a:t>
            </a:r>
          </a:p>
          <a:p>
            <a:pPr marL="342900" indent="-342900" eaLnBrk="0" hangingPunct="0">
              <a:buFont typeface="Arial" charset="0"/>
              <a:buNone/>
              <a:defRPr/>
            </a:pPr>
            <a:r>
              <a:rPr lang="en-US" sz="300" dirty="0">
                <a:latin typeface="Courier New" pitchFamily="49" charset="0"/>
              </a:rPr>
              <a:t>      for (</a:t>
            </a:r>
            <a:r>
              <a:rPr lang="en-US" sz="300" dirty="0" err="1">
                <a:latin typeface="Courier New" pitchFamily="49" charset="0"/>
              </a:rPr>
              <a:t>int</a:t>
            </a:r>
            <a:r>
              <a:rPr lang="en-US" sz="300" dirty="0">
                <a:latin typeface="Courier New" pitchFamily="49" charset="0"/>
              </a:rPr>
              <a:t> i=0; i&lt;size; i++) {</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inArr</a:t>
            </a:r>
            <a:r>
              <a:rPr lang="en-US" sz="300" dirty="0">
                <a:latin typeface="Courier New" pitchFamily="49" charset="0"/>
              </a:rPr>
              <a:t>[i] = i;</a:t>
            </a:r>
          </a:p>
          <a:p>
            <a:pPr marL="342900" indent="-342900" eaLnBrk="0" hangingPunct="0">
              <a:buFont typeface="Arial" charset="0"/>
              <a:buNone/>
              <a:defRPr/>
            </a:pPr>
            <a:r>
              <a:rPr lang="en-US" sz="300" dirty="0">
                <a:latin typeface="Courier New" pitchFamily="49" charset="0"/>
              </a:rPr>
              <a:t>      }</a:t>
            </a:r>
          </a:p>
          <a:p>
            <a:pPr marL="342900" indent="-342900" eaLnBrk="0" hangingPunct="0">
              <a:buFont typeface="Arial" charset="0"/>
              <a:buNone/>
              <a:defRPr/>
            </a:pPr>
            <a:endParaRPr lang="en-US" sz="300" dirty="0">
              <a:latin typeface="Courier New" pitchFamily="49" charset="0"/>
            </a:endParaRPr>
          </a:p>
          <a:p>
            <a:pPr marL="342900" indent="-342900" eaLnBrk="0" hangingPunct="0">
              <a:buFont typeface="Arial" charset="0"/>
              <a:buNone/>
              <a:defRPr/>
            </a:pPr>
            <a:r>
              <a:rPr lang="en-US" sz="300" dirty="0">
                <a:latin typeface="Courier New" pitchFamily="49" charset="0"/>
              </a:rPr>
              <a:t>      Pointer in = Pointer.to(</a:t>
            </a:r>
            <a:r>
              <a:rPr lang="en-US" sz="300" dirty="0" err="1">
                <a:latin typeface="Courier New" pitchFamily="49" charset="0"/>
              </a:rPr>
              <a:t>inArr</a:t>
            </a:r>
            <a:r>
              <a:rPr lang="en-US" sz="300" dirty="0">
                <a:latin typeface="Courier New" pitchFamily="49" charset="0"/>
              </a:rPr>
              <a:t>);</a:t>
            </a:r>
          </a:p>
          <a:p>
            <a:pPr marL="342900" indent="-342900" eaLnBrk="0" hangingPunct="0">
              <a:buFont typeface="Arial" charset="0"/>
              <a:buNone/>
              <a:defRPr/>
            </a:pPr>
            <a:r>
              <a:rPr lang="en-US" sz="300" dirty="0">
                <a:latin typeface="Courier New" pitchFamily="49" charset="0"/>
              </a:rPr>
              <a:t>      Pointer out = Pointer.to(</a:t>
            </a:r>
            <a:r>
              <a:rPr lang="en-US" sz="300" dirty="0" err="1">
                <a:latin typeface="Courier New" pitchFamily="49" charset="0"/>
              </a:rPr>
              <a:t>outArray</a:t>
            </a:r>
            <a:r>
              <a:rPr lang="en-US" sz="300" dirty="0">
                <a:latin typeface="Courier New" pitchFamily="49" charset="0"/>
              </a:rPr>
              <a:t>);</a:t>
            </a:r>
          </a:p>
          <a:p>
            <a:pPr marL="342900" indent="-342900" eaLnBrk="0" hangingPunct="0">
              <a:buFont typeface="Arial" charset="0"/>
              <a:buNone/>
              <a:defRPr/>
            </a:pPr>
            <a:endParaRPr lang="en-US" sz="300" dirty="0">
              <a:latin typeface="Courier New" pitchFamily="49" charset="0"/>
            </a:endParaRPr>
          </a:p>
          <a:p>
            <a:pPr marL="342900" indent="-342900" eaLnBrk="0" hangingPunct="0">
              <a:buFont typeface="Arial" charset="0"/>
              <a:buNone/>
              <a:defRPr/>
            </a:pPr>
            <a:r>
              <a:rPr lang="en-US" sz="300" dirty="0">
                <a:latin typeface="Courier New" pitchFamily="49" charset="0"/>
              </a:rPr>
              <a:t>      // Obtain the platform IDs and initialize the context properties</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cl_platform_id</a:t>
            </a:r>
            <a:r>
              <a:rPr lang="en-US" sz="300" dirty="0">
                <a:latin typeface="Courier New" pitchFamily="49" charset="0"/>
              </a:rPr>
              <a:t> platforms[] = new </a:t>
            </a:r>
            <a:r>
              <a:rPr lang="en-US" sz="300" dirty="0" err="1">
                <a:latin typeface="Courier New" pitchFamily="49" charset="0"/>
              </a:rPr>
              <a:t>cl_platform_id</a:t>
            </a:r>
            <a:r>
              <a:rPr lang="en-US" sz="300" dirty="0">
                <a:latin typeface="Courier New" pitchFamily="49" charset="0"/>
              </a:rPr>
              <a:t>[1];</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clGetPlatformIDs</a:t>
            </a:r>
            <a:r>
              <a:rPr lang="en-US" sz="300" dirty="0">
                <a:latin typeface="Courier New" pitchFamily="49" charset="0"/>
              </a:rPr>
              <a:t>(1, platforms, null);</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cl_context_properties</a:t>
            </a:r>
            <a:r>
              <a:rPr lang="en-US" sz="300" dirty="0">
                <a:latin typeface="Courier New" pitchFamily="49" charset="0"/>
              </a:rPr>
              <a:t> </a:t>
            </a:r>
            <a:r>
              <a:rPr lang="en-US" sz="300" dirty="0" err="1">
                <a:latin typeface="Courier New" pitchFamily="49" charset="0"/>
              </a:rPr>
              <a:t>contextProperties</a:t>
            </a:r>
            <a:r>
              <a:rPr lang="en-US" sz="300" dirty="0">
                <a:latin typeface="Courier New" pitchFamily="49" charset="0"/>
              </a:rPr>
              <a:t> = new </a:t>
            </a:r>
            <a:r>
              <a:rPr lang="en-US" sz="300" dirty="0" err="1">
                <a:latin typeface="Courier New" pitchFamily="49" charset="0"/>
              </a:rPr>
              <a:t>cl_context_properties</a:t>
            </a:r>
            <a:r>
              <a:rPr lang="en-US" sz="300" dirty="0">
                <a:latin typeface="Courier New" pitchFamily="49" charset="0"/>
              </a:rPr>
              <a:t>();</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contextProperties.addProperty</a:t>
            </a:r>
            <a:r>
              <a:rPr lang="en-US" sz="300" dirty="0">
                <a:latin typeface="Courier New" pitchFamily="49" charset="0"/>
              </a:rPr>
              <a:t>(CL_CONTEXT_PLATFORM, platforms[0]);</a:t>
            </a:r>
          </a:p>
          <a:p>
            <a:pPr marL="342900" indent="-342900" eaLnBrk="0" hangingPunct="0">
              <a:buFont typeface="Arial" charset="0"/>
              <a:buNone/>
              <a:defRPr/>
            </a:pPr>
            <a:endParaRPr lang="en-US" sz="300" dirty="0">
              <a:latin typeface="Courier New" pitchFamily="49" charset="0"/>
            </a:endParaRPr>
          </a:p>
          <a:p>
            <a:pPr marL="342900" indent="-342900" eaLnBrk="0" hangingPunct="0">
              <a:buFont typeface="Arial" charset="0"/>
              <a:buNone/>
              <a:defRPr/>
            </a:pPr>
            <a:r>
              <a:rPr lang="en-US" sz="300" dirty="0">
                <a:latin typeface="Courier New" pitchFamily="49" charset="0"/>
              </a:rPr>
              <a:t>      // Create an </a:t>
            </a:r>
            <a:r>
              <a:rPr lang="en-US" sz="300" dirty="0" err="1">
                <a:latin typeface="Courier New" pitchFamily="49" charset="0"/>
              </a:rPr>
              <a:t>OpenCL</a:t>
            </a:r>
            <a:r>
              <a:rPr lang="en-US" sz="300" dirty="0">
                <a:latin typeface="Courier New" pitchFamily="49" charset="0"/>
              </a:rPr>
              <a:t> context on a GPU device</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cl_context</a:t>
            </a:r>
            <a:r>
              <a:rPr lang="en-US" sz="300" dirty="0">
                <a:latin typeface="Courier New" pitchFamily="49" charset="0"/>
              </a:rPr>
              <a:t> context = </a:t>
            </a:r>
            <a:r>
              <a:rPr lang="en-US" sz="300" dirty="0" err="1">
                <a:latin typeface="Courier New" pitchFamily="49" charset="0"/>
              </a:rPr>
              <a:t>clCreateContextFromType</a:t>
            </a:r>
            <a:r>
              <a:rPr lang="en-US" sz="300" dirty="0">
                <a:latin typeface="Courier New" pitchFamily="49" charset="0"/>
              </a:rPr>
              <a:t>(</a:t>
            </a:r>
            <a:r>
              <a:rPr lang="en-US" sz="300" dirty="0" err="1">
                <a:latin typeface="Courier New" pitchFamily="49" charset="0"/>
              </a:rPr>
              <a:t>contextProperties</a:t>
            </a:r>
            <a:r>
              <a:rPr lang="en-US" sz="300" dirty="0">
                <a:latin typeface="Courier New" pitchFamily="49" charset="0"/>
              </a:rPr>
              <a:t>, </a:t>
            </a:r>
          </a:p>
          <a:p>
            <a:pPr marL="342900" indent="-342900" eaLnBrk="0" hangingPunct="0">
              <a:buFont typeface="Arial" charset="0"/>
              <a:buNone/>
              <a:defRPr/>
            </a:pPr>
            <a:r>
              <a:rPr lang="en-US" sz="300" dirty="0">
                <a:latin typeface="Courier New" pitchFamily="49" charset="0"/>
              </a:rPr>
              <a:t>            CL_DEVICE_TYPE_CPU, null, null, null);</a:t>
            </a:r>
          </a:p>
          <a:p>
            <a:pPr marL="342900" indent="-342900" eaLnBrk="0" hangingPunct="0">
              <a:buFont typeface="Arial" charset="0"/>
              <a:buNone/>
              <a:defRPr/>
            </a:pPr>
            <a:endParaRPr lang="en-US" sz="300" dirty="0">
              <a:latin typeface="Courier New" pitchFamily="49" charset="0"/>
            </a:endParaRPr>
          </a:p>
          <a:p>
            <a:pPr marL="342900" indent="-342900" eaLnBrk="0" hangingPunct="0">
              <a:buFont typeface="Arial" charset="0"/>
              <a:buNone/>
              <a:defRPr/>
            </a:pPr>
            <a:r>
              <a:rPr lang="en-US" sz="300" dirty="0">
                <a:latin typeface="Courier New" pitchFamily="49" charset="0"/>
              </a:rPr>
              <a:t>      // Obtain the </a:t>
            </a:r>
            <a:r>
              <a:rPr lang="en-US" sz="300" dirty="0" err="1">
                <a:latin typeface="Courier New" pitchFamily="49" charset="0"/>
              </a:rPr>
              <a:t>cl_device_id</a:t>
            </a:r>
            <a:r>
              <a:rPr lang="en-US" sz="300" dirty="0">
                <a:latin typeface="Courier New" pitchFamily="49" charset="0"/>
              </a:rPr>
              <a:t> for the first device</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cl_device_id</a:t>
            </a:r>
            <a:r>
              <a:rPr lang="en-US" sz="300" dirty="0">
                <a:latin typeface="Courier New" pitchFamily="49" charset="0"/>
              </a:rPr>
              <a:t> devices[] = new </a:t>
            </a:r>
            <a:r>
              <a:rPr lang="en-US" sz="300" dirty="0" err="1">
                <a:latin typeface="Courier New" pitchFamily="49" charset="0"/>
              </a:rPr>
              <a:t>cl_device_id</a:t>
            </a:r>
            <a:r>
              <a:rPr lang="en-US" sz="300" dirty="0">
                <a:latin typeface="Courier New" pitchFamily="49" charset="0"/>
              </a:rPr>
              <a:t>[1];</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clGetContextInfo</a:t>
            </a:r>
            <a:r>
              <a:rPr lang="en-US" sz="300" dirty="0">
                <a:latin typeface="Courier New" pitchFamily="49" charset="0"/>
              </a:rPr>
              <a:t>(context, CL_CONTEXT_DEVICES, </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Sizeof.cl_device_id</a:t>
            </a:r>
            <a:r>
              <a:rPr lang="en-US" sz="300" dirty="0">
                <a:latin typeface="Courier New" pitchFamily="49" charset="0"/>
              </a:rPr>
              <a:t>,  Pointer.to(devices), null);</a:t>
            </a:r>
          </a:p>
          <a:p>
            <a:pPr marL="342900" indent="-342900" eaLnBrk="0" hangingPunct="0">
              <a:buFont typeface="Arial" charset="0"/>
              <a:buNone/>
              <a:defRPr/>
            </a:pPr>
            <a:endParaRPr lang="en-US" sz="300" dirty="0">
              <a:latin typeface="Courier New" pitchFamily="49" charset="0"/>
            </a:endParaRPr>
          </a:p>
          <a:p>
            <a:pPr marL="342900" indent="-342900" eaLnBrk="0" hangingPunct="0">
              <a:buFont typeface="Arial" charset="0"/>
              <a:buNone/>
              <a:defRPr/>
            </a:pPr>
            <a:r>
              <a:rPr lang="en-US" sz="300" dirty="0">
                <a:latin typeface="Courier New" pitchFamily="49" charset="0"/>
              </a:rPr>
              <a:t>      // Create a command-queue</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cl_command_queue</a:t>
            </a:r>
            <a:r>
              <a:rPr lang="en-US" sz="300" dirty="0">
                <a:latin typeface="Courier New" pitchFamily="49" charset="0"/>
              </a:rPr>
              <a:t> </a:t>
            </a:r>
            <a:r>
              <a:rPr lang="en-US" sz="300" dirty="0" err="1">
                <a:latin typeface="Courier New" pitchFamily="49" charset="0"/>
              </a:rPr>
              <a:t>commandQueue</a:t>
            </a:r>
            <a:r>
              <a:rPr lang="en-US" sz="300" dirty="0">
                <a:latin typeface="Courier New" pitchFamily="49" charset="0"/>
              </a:rPr>
              <a:t> =</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clCreateCommandQueue</a:t>
            </a:r>
            <a:r>
              <a:rPr lang="en-US" sz="300" dirty="0">
                <a:latin typeface="Courier New" pitchFamily="49" charset="0"/>
              </a:rPr>
              <a:t>(context, devices[0], 0, null);</a:t>
            </a:r>
          </a:p>
          <a:p>
            <a:pPr marL="342900" indent="-342900" eaLnBrk="0" hangingPunct="0">
              <a:buFont typeface="Arial" charset="0"/>
              <a:buNone/>
              <a:defRPr/>
            </a:pPr>
            <a:endParaRPr lang="en-US" sz="300" dirty="0">
              <a:latin typeface="Courier New" pitchFamily="49" charset="0"/>
            </a:endParaRPr>
          </a:p>
          <a:p>
            <a:pPr marL="342900" indent="-342900" eaLnBrk="0" hangingPunct="0">
              <a:buFont typeface="Arial" charset="0"/>
              <a:buNone/>
              <a:defRPr/>
            </a:pPr>
            <a:r>
              <a:rPr lang="en-US" sz="300" dirty="0">
                <a:latin typeface="Courier New" pitchFamily="49" charset="0"/>
              </a:rPr>
              <a:t>      // Allocate the memory objects for the input- and output data</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cl_mem</a:t>
            </a:r>
            <a:r>
              <a:rPr lang="en-US" sz="300" dirty="0">
                <a:latin typeface="Courier New" pitchFamily="49" charset="0"/>
              </a:rPr>
              <a:t> </a:t>
            </a:r>
            <a:r>
              <a:rPr lang="en-US" sz="300" dirty="0" err="1">
                <a:latin typeface="Courier New" pitchFamily="49" charset="0"/>
              </a:rPr>
              <a:t>inMem</a:t>
            </a:r>
            <a:r>
              <a:rPr lang="en-US" sz="300" dirty="0">
                <a:latin typeface="Courier New" pitchFamily="49" charset="0"/>
              </a:rPr>
              <a:t> = </a:t>
            </a:r>
            <a:r>
              <a:rPr lang="en-US" sz="300" dirty="0" err="1">
                <a:latin typeface="Courier New" pitchFamily="49" charset="0"/>
              </a:rPr>
              <a:t>clCreateBuffer</a:t>
            </a:r>
            <a:r>
              <a:rPr lang="en-US" sz="300" dirty="0">
                <a:latin typeface="Courier New" pitchFamily="49" charset="0"/>
              </a:rPr>
              <a:t>(context, CL_MEM_READ_ONLY | CL_MEM_COPY_HOST_PTR,</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Sizeof.cl_float</a:t>
            </a:r>
            <a:r>
              <a:rPr lang="en-US" sz="300" dirty="0">
                <a:latin typeface="Courier New" pitchFamily="49" charset="0"/>
              </a:rPr>
              <a:t> * size, in, null);</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cl_mem</a:t>
            </a:r>
            <a:r>
              <a:rPr lang="en-US" sz="300" dirty="0">
                <a:latin typeface="Courier New" pitchFamily="49" charset="0"/>
              </a:rPr>
              <a:t> </a:t>
            </a:r>
            <a:r>
              <a:rPr lang="en-US" sz="300" dirty="0" err="1">
                <a:latin typeface="Courier New" pitchFamily="49" charset="0"/>
              </a:rPr>
              <a:t>outMem</a:t>
            </a:r>
            <a:r>
              <a:rPr lang="en-US" sz="300" dirty="0">
                <a:latin typeface="Courier New" pitchFamily="49" charset="0"/>
              </a:rPr>
              <a:t> = </a:t>
            </a:r>
            <a:r>
              <a:rPr lang="en-US" sz="300" dirty="0" err="1">
                <a:latin typeface="Courier New" pitchFamily="49" charset="0"/>
              </a:rPr>
              <a:t>clCreateBuffer</a:t>
            </a:r>
            <a:r>
              <a:rPr lang="en-US" sz="300" dirty="0">
                <a:latin typeface="Courier New" pitchFamily="49" charset="0"/>
              </a:rPr>
              <a:t>(context, CL_MEM_READ_WRITE, </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Sizeof.cl_float</a:t>
            </a:r>
            <a:r>
              <a:rPr lang="en-US" sz="300" dirty="0">
                <a:latin typeface="Courier New" pitchFamily="49" charset="0"/>
              </a:rPr>
              <a:t> * size, null, null);</a:t>
            </a:r>
          </a:p>
          <a:p>
            <a:pPr marL="342900" indent="-342900" eaLnBrk="0" hangingPunct="0">
              <a:buFont typeface="Arial" charset="0"/>
              <a:buNone/>
              <a:defRPr/>
            </a:pPr>
            <a:endParaRPr lang="en-US" sz="300" dirty="0">
              <a:latin typeface="Courier New" pitchFamily="49" charset="0"/>
            </a:endParaRPr>
          </a:p>
          <a:p>
            <a:pPr marL="342900" indent="-342900" eaLnBrk="0" hangingPunct="0">
              <a:buFont typeface="Arial" charset="0"/>
              <a:buNone/>
              <a:defRPr/>
            </a:pPr>
            <a:r>
              <a:rPr lang="en-US" sz="300" dirty="0">
                <a:latin typeface="Courier New" pitchFamily="49" charset="0"/>
              </a:rPr>
              <a:t>      // Create the program from the source code</a:t>
            </a:r>
          </a:p>
          <a:p>
            <a:pPr marL="342900" indent="-342900" eaLnBrk="0" hangingPunct="0">
              <a:buFont typeface="Arial" charset="0"/>
              <a:buNone/>
              <a:defRPr/>
            </a:pPr>
            <a:r>
              <a:rPr lang="en-US" sz="300" dirty="0">
                <a:solidFill>
                  <a:schemeClr val="accent3"/>
                </a:solidFill>
                <a:latin typeface="Courier New" pitchFamily="49" charset="0"/>
              </a:rPr>
              <a:t>      </a:t>
            </a:r>
            <a:r>
              <a:rPr lang="en-US" sz="300" dirty="0" err="1">
                <a:solidFill>
                  <a:schemeClr val="accent3"/>
                </a:solidFill>
                <a:latin typeface="Courier New" pitchFamily="49" charset="0"/>
              </a:rPr>
              <a:t>cl_program</a:t>
            </a:r>
            <a:r>
              <a:rPr lang="en-US" sz="300" dirty="0">
                <a:solidFill>
                  <a:schemeClr val="accent3"/>
                </a:solidFill>
                <a:latin typeface="Courier New" pitchFamily="49" charset="0"/>
              </a:rPr>
              <a:t> program = </a:t>
            </a:r>
            <a:r>
              <a:rPr lang="en-US" sz="300" dirty="0" err="1">
                <a:solidFill>
                  <a:schemeClr val="accent3"/>
                </a:solidFill>
                <a:latin typeface="Courier New" pitchFamily="49" charset="0"/>
              </a:rPr>
              <a:t>clCreateProgramWithSource</a:t>
            </a:r>
            <a:r>
              <a:rPr lang="en-US" sz="300" dirty="0">
                <a:solidFill>
                  <a:schemeClr val="accent3"/>
                </a:solidFill>
                <a:latin typeface="Courier New" pitchFamily="49" charset="0"/>
              </a:rPr>
              <a:t>(context, 1, new String[]{ </a:t>
            </a:r>
          </a:p>
          <a:p>
            <a:pPr marL="342900" indent="-342900" eaLnBrk="0" hangingPunct="0">
              <a:buFont typeface="Arial" charset="0"/>
              <a:buNone/>
              <a:defRPr/>
            </a:pPr>
            <a:r>
              <a:rPr lang="en-US" sz="300" dirty="0">
                <a:solidFill>
                  <a:schemeClr val="accent3"/>
                </a:solidFill>
                <a:latin typeface="Courier New" pitchFamily="49" charset="0"/>
              </a:rPr>
              <a:t>         "__kernel void </a:t>
            </a:r>
            <a:r>
              <a:rPr lang="en-US" sz="300" dirty="0" err="1">
                <a:solidFill>
                  <a:schemeClr val="accent3"/>
                </a:solidFill>
                <a:latin typeface="Courier New" pitchFamily="49" charset="0"/>
              </a:rPr>
              <a:t>sampleKernel</a:t>
            </a:r>
            <a:r>
              <a:rPr lang="en-US" sz="300" dirty="0">
                <a:solidFill>
                  <a:schemeClr val="accent3"/>
                </a:solidFill>
                <a:latin typeface="Courier New" pitchFamily="49" charset="0"/>
              </a:rPr>
              <a:t>("+</a:t>
            </a:r>
          </a:p>
          <a:p>
            <a:pPr marL="342900" indent="-342900" eaLnBrk="0" hangingPunct="0">
              <a:buFont typeface="Arial" charset="0"/>
              <a:buNone/>
              <a:defRPr/>
            </a:pPr>
            <a:r>
              <a:rPr lang="en-US" sz="300" dirty="0">
                <a:solidFill>
                  <a:schemeClr val="accent3"/>
                </a:solidFill>
                <a:latin typeface="Courier New" pitchFamily="49" charset="0"/>
              </a:rPr>
              <a:t>         "  __global </a:t>
            </a:r>
            <a:r>
              <a:rPr lang="en-US" sz="300" dirty="0" err="1">
                <a:solidFill>
                  <a:schemeClr val="accent3"/>
                </a:solidFill>
                <a:latin typeface="Courier New" pitchFamily="49" charset="0"/>
              </a:rPr>
              <a:t>const</a:t>
            </a:r>
            <a:r>
              <a:rPr lang="en-US" sz="300" dirty="0">
                <a:solidFill>
                  <a:schemeClr val="accent3"/>
                </a:solidFill>
                <a:latin typeface="Courier New" pitchFamily="49" charset="0"/>
              </a:rPr>
              <a:t> float *in,"+</a:t>
            </a:r>
          </a:p>
          <a:p>
            <a:pPr marL="342900" indent="-342900" eaLnBrk="0" hangingPunct="0">
              <a:buFont typeface="Arial" charset="0"/>
              <a:buNone/>
              <a:defRPr/>
            </a:pPr>
            <a:r>
              <a:rPr lang="en-US" sz="300" dirty="0">
                <a:solidFill>
                  <a:schemeClr val="accent3"/>
                </a:solidFill>
                <a:latin typeface="Courier New" pitchFamily="49" charset="0"/>
              </a:rPr>
              <a:t>         "  __global float *out){"+</a:t>
            </a:r>
          </a:p>
          <a:p>
            <a:pPr marL="342900" indent="-342900" eaLnBrk="0" hangingPunct="0">
              <a:buFont typeface="Arial" charset="0"/>
              <a:buNone/>
              <a:defRPr/>
            </a:pPr>
            <a:r>
              <a:rPr lang="en-US" sz="300" dirty="0">
                <a:solidFill>
                  <a:schemeClr val="accent3"/>
                </a:solidFill>
                <a:latin typeface="Courier New" pitchFamily="49" charset="0"/>
              </a:rPr>
              <a:t>         "    </a:t>
            </a:r>
            <a:r>
              <a:rPr lang="en-US" sz="300" dirty="0" err="1">
                <a:solidFill>
                  <a:schemeClr val="accent3"/>
                </a:solidFill>
                <a:latin typeface="Courier New" pitchFamily="49" charset="0"/>
              </a:rPr>
              <a:t>int</a:t>
            </a:r>
            <a:r>
              <a:rPr lang="en-US" sz="300" dirty="0">
                <a:solidFill>
                  <a:schemeClr val="accent3"/>
                </a:solidFill>
                <a:latin typeface="Courier New" pitchFamily="49" charset="0"/>
              </a:rPr>
              <a:t> </a:t>
            </a:r>
            <a:r>
              <a:rPr lang="en-US" sz="300" dirty="0" err="1">
                <a:solidFill>
                  <a:schemeClr val="accent3"/>
                </a:solidFill>
                <a:latin typeface="Courier New" pitchFamily="49" charset="0"/>
              </a:rPr>
              <a:t>gid</a:t>
            </a:r>
            <a:r>
              <a:rPr lang="en-US" sz="300" dirty="0">
                <a:solidFill>
                  <a:schemeClr val="accent3"/>
                </a:solidFill>
                <a:latin typeface="Courier New" pitchFamily="49" charset="0"/>
              </a:rPr>
              <a:t> = </a:t>
            </a:r>
            <a:r>
              <a:rPr lang="en-US" sz="300" dirty="0" err="1">
                <a:solidFill>
                  <a:schemeClr val="accent3"/>
                </a:solidFill>
                <a:latin typeface="Courier New" pitchFamily="49" charset="0"/>
              </a:rPr>
              <a:t>get_global_id</a:t>
            </a:r>
            <a:r>
              <a:rPr lang="en-US" sz="300" dirty="0">
                <a:solidFill>
                  <a:schemeClr val="accent3"/>
                </a:solidFill>
                <a:latin typeface="Courier New" pitchFamily="49" charset="0"/>
              </a:rPr>
              <a:t>(0);"+</a:t>
            </a:r>
          </a:p>
          <a:p>
            <a:pPr marL="342900" indent="-342900" eaLnBrk="0" hangingPunct="0">
              <a:buFont typeface="Arial" charset="0"/>
              <a:buNone/>
              <a:defRPr/>
            </a:pPr>
            <a:r>
              <a:rPr lang="en-US" sz="300" dirty="0">
                <a:solidFill>
                  <a:schemeClr val="accent3"/>
                </a:solidFill>
                <a:latin typeface="Courier New" pitchFamily="49" charset="0"/>
              </a:rPr>
              <a:t>         "    out[</a:t>
            </a:r>
            <a:r>
              <a:rPr lang="en-US" sz="300" dirty="0" err="1">
                <a:solidFill>
                  <a:schemeClr val="accent3"/>
                </a:solidFill>
                <a:latin typeface="Courier New" pitchFamily="49" charset="0"/>
              </a:rPr>
              <a:t>gid</a:t>
            </a:r>
            <a:r>
              <a:rPr lang="en-US" sz="300" dirty="0">
                <a:solidFill>
                  <a:schemeClr val="accent3"/>
                </a:solidFill>
                <a:latin typeface="Courier New" pitchFamily="49" charset="0"/>
              </a:rPr>
              <a:t>] = in[</a:t>
            </a:r>
            <a:r>
              <a:rPr lang="en-US" sz="300" dirty="0" err="1">
                <a:solidFill>
                  <a:schemeClr val="accent3"/>
                </a:solidFill>
                <a:latin typeface="Courier New" pitchFamily="49" charset="0"/>
              </a:rPr>
              <a:t>gid</a:t>
            </a:r>
            <a:r>
              <a:rPr lang="en-US" sz="300" dirty="0">
                <a:solidFill>
                  <a:schemeClr val="accent3"/>
                </a:solidFill>
                <a:latin typeface="Courier New" pitchFamily="49" charset="0"/>
              </a:rPr>
              <a:t>] * in[</a:t>
            </a:r>
            <a:r>
              <a:rPr lang="en-US" sz="300" dirty="0" err="1">
                <a:solidFill>
                  <a:schemeClr val="accent3"/>
                </a:solidFill>
                <a:latin typeface="Courier New" pitchFamily="49" charset="0"/>
              </a:rPr>
              <a:t>gid</a:t>
            </a:r>
            <a:r>
              <a:rPr lang="en-US" sz="300" dirty="0">
                <a:solidFill>
                  <a:schemeClr val="accent3"/>
                </a:solidFill>
                <a:latin typeface="Courier New" pitchFamily="49" charset="0"/>
              </a:rPr>
              <a:t>];"+</a:t>
            </a:r>
          </a:p>
          <a:p>
            <a:pPr marL="342900" indent="-342900" eaLnBrk="0" hangingPunct="0">
              <a:buFont typeface="Arial" charset="0"/>
              <a:buNone/>
              <a:defRPr/>
            </a:pPr>
            <a:r>
              <a:rPr lang="en-US" sz="300" dirty="0">
                <a:solidFill>
                  <a:schemeClr val="accent3"/>
                </a:solidFill>
                <a:latin typeface="Courier New" pitchFamily="49" charset="0"/>
              </a:rPr>
              <a:t>         "}"</a:t>
            </a:r>
          </a:p>
          <a:p>
            <a:pPr marL="342900" indent="-342900" eaLnBrk="0" hangingPunct="0">
              <a:buFont typeface="Arial" charset="0"/>
              <a:buNone/>
              <a:defRPr/>
            </a:pPr>
            <a:r>
              <a:rPr lang="en-US" sz="300" dirty="0">
                <a:latin typeface="Courier New" pitchFamily="49" charset="0"/>
              </a:rPr>
              <a:t>      }, null, null);</a:t>
            </a:r>
          </a:p>
          <a:p>
            <a:pPr marL="342900" indent="-342900" eaLnBrk="0" hangingPunct="0">
              <a:buFont typeface="Arial" charset="0"/>
              <a:buNone/>
              <a:defRPr/>
            </a:pPr>
            <a:endParaRPr lang="en-US" sz="300" dirty="0">
              <a:latin typeface="Courier New" pitchFamily="49" charset="0"/>
            </a:endParaRPr>
          </a:p>
          <a:p>
            <a:pPr marL="342900" indent="-342900" eaLnBrk="0" hangingPunct="0">
              <a:buFont typeface="Arial" charset="0"/>
              <a:buNone/>
              <a:defRPr/>
            </a:pPr>
            <a:r>
              <a:rPr lang="en-US" sz="300" dirty="0">
                <a:latin typeface="Courier New" pitchFamily="49" charset="0"/>
              </a:rPr>
              <a:t>      // Build the program</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clBuildProgram</a:t>
            </a:r>
            <a:r>
              <a:rPr lang="en-US" sz="300" dirty="0">
                <a:latin typeface="Courier New" pitchFamily="49" charset="0"/>
              </a:rPr>
              <a:t>(program, 0, null, null, null, null);</a:t>
            </a:r>
          </a:p>
          <a:p>
            <a:pPr marL="342900" indent="-342900" eaLnBrk="0" hangingPunct="0">
              <a:buFont typeface="Arial" charset="0"/>
              <a:buNone/>
              <a:defRPr/>
            </a:pPr>
            <a:endParaRPr lang="en-US" sz="300" dirty="0">
              <a:latin typeface="Courier New" pitchFamily="49" charset="0"/>
            </a:endParaRPr>
          </a:p>
          <a:p>
            <a:pPr marL="342900" indent="-342900" eaLnBrk="0" hangingPunct="0">
              <a:buFont typeface="Arial" charset="0"/>
              <a:buNone/>
              <a:defRPr/>
            </a:pPr>
            <a:r>
              <a:rPr lang="en-US" sz="300" dirty="0">
                <a:latin typeface="Courier New" pitchFamily="49" charset="0"/>
              </a:rPr>
              <a:t>      // Create and extract a reference to the kernel</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cl_kernel</a:t>
            </a:r>
            <a:r>
              <a:rPr lang="en-US" sz="300" dirty="0">
                <a:latin typeface="Courier New" pitchFamily="49" charset="0"/>
              </a:rPr>
              <a:t> kernel = </a:t>
            </a:r>
            <a:r>
              <a:rPr lang="en-US" sz="300" dirty="0" err="1">
                <a:latin typeface="Courier New" pitchFamily="49" charset="0"/>
              </a:rPr>
              <a:t>clCreateKernel</a:t>
            </a:r>
            <a:r>
              <a:rPr lang="en-US" sz="300" dirty="0">
                <a:latin typeface="Courier New" pitchFamily="49" charset="0"/>
              </a:rPr>
              <a:t>(program, "</a:t>
            </a:r>
            <a:r>
              <a:rPr lang="en-US" sz="300" dirty="0" err="1">
                <a:latin typeface="Courier New" pitchFamily="49" charset="0"/>
              </a:rPr>
              <a:t>sampleKernel</a:t>
            </a:r>
            <a:r>
              <a:rPr lang="en-US" sz="300" dirty="0">
                <a:latin typeface="Courier New" pitchFamily="49" charset="0"/>
              </a:rPr>
              <a:t>", null);</a:t>
            </a:r>
          </a:p>
          <a:p>
            <a:pPr marL="342900" indent="-342900" eaLnBrk="0" hangingPunct="0">
              <a:buFont typeface="Arial" charset="0"/>
              <a:buNone/>
              <a:defRPr/>
            </a:pPr>
            <a:endParaRPr lang="en-US" sz="300" dirty="0">
              <a:latin typeface="Courier New" pitchFamily="49" charset="0"/>
            </a:endParaRPr>
          </a:p>
          <a:p>
            <a:pPr marL="342900" indent="-342900" eaLnBrk="0" hangingPunct="0">
              <a:buFont typeface="Arial" charset="0"/>
              <a:buNone/>
              <a:defRPr/>
            </a:pPr>
            <a:r>
              <a:rPr lang="en-US" sz="300" dirty="0">
                <a:latin typeface="Courier New" pitchFamily="49" charset="0"/>
              </a:rPr>
              <a:t>      // Set the arguments for the kernel</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clSetKernelArg</a:t>
            </a:r>
            <a:r>
              <a:rPr lang="en-US" sz="300" dirty="0">
                <a:latin typeface="Courier New" pitchFamily="49" charset="0"/>
              </a:rPr>
              <a:t>(kernel, 0, </a:t>
            </a:r>
            <a:r>
              <a:rPr lang="en-US" sz="300" dirty="0" err="1">
                <a:latin typeface="Courier New" pitchFamily="49" charset="0"/>
              </a:rPr>
              <a:t>Sizeof.cl_mem</a:t>
            </a:r>
            <a:r>
              <a:rPr lang="en-US" sz="300" dirty="0">
                <a:latin typeface="Courier New" pitchFamily="49" charset="0"/>
              </a:rPr>
              <a:t>, Pointer.to(</a:t>
            </a:r>
            <a:r>
              <a:rPr lang="en-US" sz="300" dirty="0" err="1">
                <a:latin typeface="Courier New" pitchFamily="49" charset="0"/>
              </a:rPr>
              <a:t>inMem</a:t>
            </a:r>
            <a:r>
              <a:rPr lang="en-US" sz="300" dirty="0">
                <a:latin typeface="Courier New" pitchFamily="49" charset="0"/>
              </a:rPr>
              <a:t>));  </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clSetKernelArg</a:t>
            </a:r>
            <a:r>
              <a:rPr lang="en-US" sz="300" dirty="0">
                <a:latin typeface="Courier New" pitchFamily="49" charset="0"/>
              </a:rPr>
              <a:t>(kernel, 1, </a:t>
            </a:r>
            <a:r>
              <a:rPr lang="en-US" sz="300" dirty="0" err="1">
                <a:latin typeface="Courier New" pitchFamily="49" charset="0"/>
              </a:rPr>
              <a:t>Sizeof.cl_mem</a:t>
            </a:r>
            <a:r>
              <a:rPr lang="en-US" sz="300" dirty="0">
                <a:latin typeface="Courier New" pitchFamily="49" charset="0"/>
              </a:rPr>
              <a:t>, Pointer.to(</a:t>
            </a:r>
            <a:r>
              <a:rPr lang="en-US" sz="300" dirty="0" err="1">
                <a:latin typeface="Courier New" pitchFamily="49" charset="0"/>
              </a:rPr>
              <a:t>outMem</a:t>
            </a:r>
            <a:r>
              <a:rPr lang="en-US" sz="300" dirty="0">
                <a:latin typeface="Courier New" pitchFamily="49" charset="0"/>
              </a:rPr>
              <a:t>));  </a:t>
            </a:r>
          </a:p>
          <a:p>
            <a:pPr marL="342900" indent="-342900" eaLnBrk="0" hangingPunct="0">
              <a:buFont typeface="Arial" charset="0"/>
              <a:buNone/>
              <a:defRPr/>
            </a:pPr>
            <a:endParaRPr lang="en-US" sz="300" dirty="0">
              <a:latin typeface="Courier New" pitchFamily="49" charset="0"/>
            </a:endParaRPr>
          </a:p>
          <a:p>
            <a:pPr marL="342900" indent="-342900" eaLnBrk="0" hangingPunct="0">
              <a:buFont typeface="Arial" charset="0"/>
              <a:buNone/>
              <a:defRPr/>
            </a:pPr>
            <a:r>
              <a:rPr lang="en-US" sz="300" dirty="0">
                <a:latin typeface="Courier New" pitchFamily="49" charset="0"/>
              </a:rPr>
              <a:t>      // Execute the kernel</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clEnqueueNDRangeKernel</a:t>
            </a:r>
            <a:r>
              <a:rPr lang="en-US" sz="300" dirty="0">
                <a:latin typeface="Courier New" pitchFamily="49" charset="0"/>
              </a:rPr>
              <a:t>(</a:t>
            </a:r>
            <a:r>
              <a:rPr lang="en-US" sz="300" dirty="0" err="1">
                <a:latin typeface="Courier New" pitchFamily="49" charset="0"/>
              </a:rPr>
              <a:t>commandQueue</a:t>
            </a:r>
            <a:r>
              <a:rPr lang="en-US" sz="300" dirty="0">
                <a:latin typeface="Courier New" pitchFamily="49" charset="0"/>
              </a:rPr>
              <a:t>, kernel,</a:t>
            </a:r>
          </a:p>
          <a:p>
            <a:pPr marL="342900" indent="-342900" eaLnBrk="0" hangingPunct="0">
              <a:buFont typeface="Arial" charset="0"/>
              <a:buNone/>
              <a:defRPr/>
            </a:pPr>
            <a:r>
              <a:rPr lang="en-US" sz="300" dirty="0">
                <a:latin typeface="Courier New" pitchFamily="49" charset="0"/>
              </a:rPr>
              <a:t>            1, null,  new long[]{</a:t>
            </a:r>
            <a:r>
              <a:rPr lang="en-US" sz="300" dirty="0" err="1">
                <a:latin typeface="Courier New" pitchFamily="49" charset="0"/>
              </a:rPr>
              <a:t>inArray.length</a:t>
            </a:r>
            <a:r>
              <a:rPr lang="en-US" sz="300" dirty="0">
                <a:latin typeface="Courier New" pitchFamily="49" charset="0"/>
              </a:rPr>
              <a:t>}, null, 0, null, null);</a:t>
            </a:r>
          </a:p>
          <a:p>
            <a:pPr marL="342900" indent="-342900" eaLnBrk="0" hangingPunct="0">
              <a:buFont typeface="Arial" charset="0"/>
              <a:buNone/>
              <a:defRPr/>
            </a:pPr>
            <a:endParaRPr lang="en-US" sz="300" dirty="0">
              <a:latin typeface="Courier New" pitchFamily="49" charset="0"/>
            </a:endParaRPr>
          </a:p>
          <a:p>
            <a:pPr marL="342900" indent="-342900" eaLnBrk="0" hangingPunct="0">
              <a:buFont typeface="Arial" charset="0"/>
              <a:buNone/>
              <a:defRPr/>
            </a:pPr>
            <a:r>
              <a:rPr lang="en-US" sz="300" dirty="0">
                <a:latin typeface="Courier New" pitchFamily="49" charset="0"/>
              </a:rPr>
              <a:t>      // Read the output data</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clEnqueueReadBuffer</a:t>
            </a:r>
            <a:r>
              <a:rPr lang="en-US" sz="300" dirty="0">
                <a:latin typeface="Courier New" pitchFamily="49" charset="0"/>
              </a:rPr>
              <a:t>(</a:t>
            </a:r>
            <a:r>
              <a:rPr lang="en-US" sz="300" dirty="0" err="1">
                <a:latin typeface="Courier New" pitchFamily="49" charset="0"/>
              </a:rPr>
              <a:t>commandQueue</a:t>
            </a:r>
            <a:r>
              <a:rPr lang="en-US" sz="300" dirty="0">
                <a:latin typeface="Courier New" pitchFamily="49" charset="0"/>
              </a:rPr>
              <a:t>, </a:t>
            </a:r>
            <a:r>
              <a:rPr lang="en-US" sz="300" dirty="0" err="1">
                <a:latin typeface="Courier New" pitchFamily="49" charset="0"/>
              </a:rPr>
              <a:t>outMem</a:t>
            </a:r>
            <a:r>
              <a:rPr lang="en-US" sz="300" dirty="0">
                <a:latin typeface="Courier New" pitchFamily="49" charset="0"/>
              </a:rPr>
              <a:t>, CL_TRUE, 0, </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outArray.length</a:t>
            </a:r>
            <a:r>
              <a:rPr lang="en-US" sz="300" dirty="0">
                <a:latin typeface="Courier New" pitchFamily="49" charset="0"/>
              </a:rPr>
              <a:t> * </a:t>
            </a:r>
            <a:r>
              <a:rPr lang="en-US" sz="300" dirty="0" err="1">
                <a:latin typeface="Courier New" pitchFamily="49" charset="0"/>
              </a:rPr>
              <a:t>Sizeof.cl_float</a:t>
            </a:r>
            <a:r>
              <a:rPr lang="en-US" sz="300" dirty="0">
                <a:latin typeface="Courier New" pitchFamily="49" charset="0"/>
              </a:rPr>
              <a:t>, out, 0, null, null);</a:t>
            </a:r>
          </a:p>
          <a:p>
            <a:pPr marL="342900" indent="-342900" eaLnBrk="0" hangingPunct="0">
              <a:buFont typeface="Arial" charset="0"/>
              <a:buNone/>
              <a:defRPr/>
            </a:pPr>
            <a:endParaRPr lang="en-US" sz="300" dirty="0">
              <a:latin typeface="Courier New" pitchFamily="49" charset="0"/>
            </a:endParaRPr>
          </a:p>
          <a:p>
            <a:pPr marL="342900" indent="-342900" eaLnBrk="0" hangingPunct="0">
              <a:buFont typeface="Arial" charset="0"/>
              <a:buNone/>
              <a:defRPr/>
            </a:pPr>
            <a:r>
              <a:rPr lang="en-US" sz="300" dirty="0">
                <a:latin typeface="Courier New" pitchFamily="49" charset="0"/>
              </a:rPr>
              <a:t>      // Release kernel, program, and memory objects</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clReleaseMemObject</a:t>
            </a:r>
            <a:r>
              <a:rPr lang="en-US" sz="300" dirty="0">
                <a:latin typeface="Courier New" pitchFamily="49" charset="0"/>
              </a:rPr>
              <a:t>(</a:t>
            </a:r>
            <a:r>
              <a:rPr lang="en-US" sz="300" dirty="0" err="1">
                <a:latin typeface="Courier New" pitchFamily="49" charset="0"/>
              </a:rPr>
              <a:t>inMem</a:t>
            </a:r>
            <a:r>
              <a:rPr lang="en-US" sz="300" dirty="0">
                <a:latin typeface="Courier New" pitchFamily="49" charset="0"/>
              </a:rPr>
              <a:t>);</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clReleaseMemObject</a:t>
            </a:r>
            <a:r>
              <a:rPr lang="en-US" sz="300" dirty="0">
                <a:latin typeface="Courier New" pitchFamily="49" charset="0"/>
              </a:rPr>
              <a:t>(</a:t>
            </a:r>
            <a:r>
              <a:rPr lang="en-US" sz="300" dirty="0" err="1">
                <a:latin typeface="Courier New" pitchFamily="49" charset="0"/>
              </a:rPr>
              <a:t>outMem</a:t>
            </a:r>
            <a:r>
              <a:rPr lang="en-US" sz="300" dirty="0">
                <a:latin typeface="Courier New" pitchFamily="49" charset="0"/>
              </a:rPr>
              <a:t>);</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clReleaseKernel</a:t>
            </a:r>
            <a:r>
              <a:rPr lang="en-US" sz="300" dirty="0">
                <a:latin typeface="Courier New" pitchFamily="49" charset="0"/>
              </a:rPr>
              <a:t>(kernel);</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clReleaseProgram</a:t>
            </a:r>
            <a:r>
              <a:rPr lang="en-US" sz="300" dirty="0">
                <a:latin typeface="Courier New" pitchFamily="49" charset="0"/>
              </a:rPr>
              <a:t>(program);</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clReleaseCommandQueue</a:t>
            </a:r>
            <a:r>
              <a:rPr lang="en-US" sz="300" dirty="0">
                <a:latin typeface="Courier New" pitchFamily="49" charset="0"/>
              </a:rPr>
              <a:t>(</a:t>
            </a:r>
            <a:r>
              <a:rPr lang="en-US" sz="300" dirty="0" err="1">
                <a:latin typeface="Courier New" pitchFamily="49" charset="0"/>
              </a:rPr>
              <a:t>commandQueue</a:t>
            </a:r>
            <a:r>
              <a:rPr lang="en-US" sz="300" dirty="0">
                <a:latin typeface="Courier New" pitchFamily="49" charset="0"/>
              </a:rPr>
              <a:t>);</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clReleaseContext</a:t>
            </a:r>
            <a:r>
              <a:rPr lang="en-US" sz="300" dirty="0">
                <a:latin typeface="Courier New" pitchFamily="49" charset="0"/>
              </a:rPr>
              <a:t>(context);</a:t>
            </a:r>
          </a:p>
          <a:p>
            <a:pPr marL="342900" indent="-342900" eaLnBrk="0" hangingPunct="0">
              <a:buFont typeface="Arial" charset="0"/>
              <a:buNone/>
              <a:defRPr/>
            </a:pPr>
            <a:endParaRPr lang="en-US" sz="300" dirty="0">
              <a:latin typeface="Courier New" pitchFamily="49" charset="0"/>
            </a:endParaRPr>
          </a:p>
          <a:p>
            <a:pPr marL="342900" indent="-342900" eaLnBrk="0" hangingPunct="0">
              <a:buFont typeface="Arial" charset="0"/>
              <a:buNone/>
              <a:defRPr/>
            </a:pPr>
            <a:r>
              <a:rPr lang="en-US" sz="300" dirty="0">
                <a:latin typeface="Courier New" pitchFamily="49" charset="0"/>
              </a:rPr>
              <a:t>      for (float f:outArray){</a:t>
            </a:r>
          </a:p>
          <a:p>
            <a:pPr marL="342900" indent="-342900" eaLnBrk="0" hangingPunct="0">
              <a:buFont typeface="Arial" charset="0"/>
              <a:buNone/>
              <a:defRPr/>
            </a:pPr>
            <a:r>
              <a:rPr lang="en-US" sz="300" dirty="0">
                <a:latin typeface="Courier New" pitchFamily="49" charset="0"/>
              </a:rPr>
              <a:t>         </a:t>
            </a:r>
            <a:r>
              <a:rPr lang="en-US" sz="300" dirty="0" err="1">
                <a:latin typeface="Courier New" pitchFamily="49" charset="0"/>
              </a:rPr>
              <a:t>System.out.printf</a:t>
            </a:r>
            <a:r>
              <a:rPr lang="en-US" sz="300" dirty="0">
                <a:latin typeface="Courier New" pitchFamily="49" charset="0"/>
              </a:rPr>
              <a:t>("%5.2f, ", f);</a:t>
            </a:r>
          </a:p>
          <a:p>
            <a:pPr marL="342900" indent="-342900" eaLnBrk="0" hangingPunct="0">
              <a:buFont typeface="Arial" charset="0"/>
              <a:buNone/>
              <a:defRPr/>
            </a:pPr>
            <a:r>
              <a:rPr lang="en-US" sz="300" dirty="0">
                <a:latin typeface="Courier New" pitchFamily="49" charset="0"/>
              </a:rPr>
              <a:t>      }</a:t>
            </a:r>
          </a:p>
          <a:p>
            <a:pPr marL="342900" indent="-342900" eaLnBrk="0" hangingPunct="0">
              <a:buFont typeface="Arial" charset="0"/>
              <a:buNone/>
              <a:defRPr/>
            </a:pPr>
            <a:endParaRPr lang="en-US" sz="300" dirty="0">
              <a:latin typeface="Courier New" pitchFamily="49" charset="0"/>
            </a:endParaRPr>
          </a:p>
          <a:p>
            <a:pPr marL="342900" indent="-342900" eaLnBrk="0" hangingPunct="0">
              <a:buFont typeface="Arial" charset="0"/>
              <a:buNone/>
              <a:defRPr/>
            </a:pPr>
            <a:r>
              <a:rPr lang="en-US" sz="300" dirty="0">
                <a:latin typeface="Courier New" pitchFamily="49" charset="0"/>
              </a:rPr>
              <a:t>   }</a:t>
            </a:r>
          </a:p>
          <a:p>
            <a:pPr marL="342900" indent="-342900" eaLnBrk="0" hangingPunct="0">
              <a:buFont typeface="Arial" charset="0"/>
              <a:buNone/>
              <a:defRPr/>
            </a:pPr>
            <a:r>
              <a:rPr lang="en-US" sz="300" dirty="0">
                <a:latin typeface="Courier New" pitchFamily="49" charset="0"/>
              </a:rPr>
              <a:t>}</a:t>
            </a:r>
          </a:p>
        </p:txBody>
      </p:sp>
      <p:cxnSp>
        <p:nvCxnSpPr>
          <p:cNvPr id="15" name="Straight Arrow Connector 14"/>
          <p:cNvCxnSpPr/>
          <p:nvPr/>
        </p:nvCxnSpPr>
        <p:spPr>
          <a:xfrm>
            <a:off x="3650827" y="1693333"/>
            <a:ext cx="3346026" cy="1232747"/>
          </a:xfrm>
          <a:prstGeom prst="straightConnector1">
            <a:avLst/>
          </a:prstGeom>
          <a:ln w="50800">
            <a:solidFill>
              <a:schemeClr val="accent3">
                <a:alpha val="68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2584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500"/>
                                        <p:tgtEl>
                                          <p:spTgt spid="3">
                                            <p:txEl>
                                              <p:pRg st="7"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Effect transition="in" filter="fade">
                                      <p:cBhvr>
                                        <p:cTn id="12" dur="500"/>
                                        <p:tgtEl>
                                          <p:spTgt spid="3">
                                            <p:txEl>
                                              <p:pRg st="8" end="8"/>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fade">
                                      <p:cBhvr>
                                        <p:cTn id="15" dur="500"/>
                                        <p:tgtEl>
                                          <p:spTgt spid="4">
                                            <p:txEl>
                                              <p:pRg st="0" end="0"/>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Effect transition="in" filter="fade">
                                      <p:cBhvr>
                                        <p:cTn id="18" dur="500"/>
                                        <p:tgtEl>
                                          <p:spTgt spid="4">
                                            <p:txEl>
                                              <p:pRg st="1" end="1"/>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500"/>
                                        <p:tgtEl>
                                          <p:spTgt spid="4">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Effect transition="in" filter="fade">
                                      <p:cBhvr>
                                        <p:cTn id="24" dur="500"/>
                                        <p:tgtEl>
                                          <p:spTgt spid="4">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500"/>
                                        <p:tgtEl>
                                          <p:spTgt spid="4">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Effect transition="in" filter="fade">
                                      <p:cBhvr>
                                        <p:cTn id="30" dur="500"/>
                                        <p:tgtEl>
                                          <p:spTgt spid="4">
                                            <p:txEl>
                                              <p:pRg st="6" end="6"/>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4">
                                            <p:txEl>
                                              <p:pRg st="7" end="7"/>
                                            </p:txEl>
                                          </p:spTgt>
                                        </p:tgtEl>
                                        <p:attrNameLst>
                                          <p:attrName>style.visibility</p:attrName>
                                        </p:attrNameLst>
                                      </p:cBhvr>
                                      <p:to>
                                        <p:strVal val="visible"/>
                                      </p:to>
                                    </p:set>
                                    <p:animEffect transition="in" filter="fade">
                                      <p:cBhvr>
                                        <p:cTn id="33" dur="500"/>
                                        <p:tgtEl>
                                          <p:spTgt spid="4">
                                            <p:txEl>
                                              <p:pRg st="7" end="7"/>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4">
                                            <p:txEl>
                                              <p:pRg st="8" end="8"/>
                                            </p:txEl>
                                          </p:spTgt>
                                        </p:tgtEl>
                                        <p:attrNameLst>
                                          <p:attrName>style.visibility</p:attrName>
                                        </p:attrNameLst>
                                      </p:cBhvr>
                                      <p:to>
                                        <p:strVal val="visible"/>
                                      </p:to>
                                    </p:set>
                                    <p:animEffect transition="in" filter="fade">
                                      <p:cBhvr>
                                        <p:cTn id="36" dur="500"/>
                                        <p:tgtEl>
                                          <p:spTgt spid="4">
                                            <p:txEl>
                                              <p:pRg st="8" end="8"/>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4">
                                            <p:txEl>
                                              <p:pRg st="9" end="9"/>
                                            </p:txEl>
                                          </p:spTgt>
                                        </p:tgtEl>
                                        <p:attrNameLst>
                                          <p:attrName>style.visibility</p:attrName>
                                        </p:attrNameLst>
                                      </p:cBhvr>
                                      <p:to>
                                        <p:strVal val="visible"/>
                                      </p:to>
                                    </p:set>
                                    <p:animEffect transition="in" filter="fade">
                                      <p:cBhvr>
                                        <p:cTn id="39" dur="500"/>
                                        <p:tgtEl>
                                          <p:spTgt spid="4">
                                            <p:txEl>
                                              <p:pRg st="9" end="9"/>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4">
                                            <p:txEl>
                                              <p:pRg st="10" end="10"/>
                                            </p:txEl>
                                          </p:spTgt>
                                        </p:tgtEl>
                                        <p:attrNameLst>
                                          <p:attrName>style.visibility</p:attrName>
                                        </p:attrNameLst>
                                      </p:cBhvr>
                                      <p:to>
                                        <p:strVal val="visible"/>
                                      </p:to>
                                    </p:set>
                                    <p:animEffect transition="in" filter="fade">
                                      <p:cBhvr>
                                        <p:cTn id="42" dur="500"/>
                                        <p:tgtEl>
                                          <p:spTgt spid="4">
                                            <p:txEl>
                                              <p:pRg st="10" end="10"/>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4">
                                            <p:txEl>
                                              <p:pRg st="11" end="11"/>
                                            </p:txEl>
                                          </p:spTgt>
                                        </p:tgtEl>
                                        <p:attrNameLst>
                                          <p:attrName>style.visibility</p:attrName>
                                        </p:attrNameLst>
                                      </p:cBhvr>
                                      <p:to>
                                        <p:strVal val="visible"/>
                                      </p:to>
                                    </p:set>
                                    <p:animEffect transition="in" filter="fade">
                                      <p:cBhvr>
                                        <p:cTn id="45" dur="500"/>
                                        <p:tgtEl>
                                          <p:spTgt spid="4">
                                            <p:txEl>
                                              <p:pRg st="11" end="11"/>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
                                            <p:txEl>
                                              <p:pRg st="9" end="9"/>
                                            </p:txEl>
                                          </p:spTgt>
                                        </p:tgtEl>
                                        <p:attrNameLst>
                                          <p:attrName>style.visibility</p:attrName>
                                        </p:attrNameLst>
                                      </p:cBhvr>
                                      <p:to>
                                        <p:strVal val="visible"/>
                                      </p:to>
                                    </p:set>
                                    <p:animEffect transition="in" filter="fade">
                                      <p:cBhvr>
                                        <p:cTn id="50" dur="500"/>
                                        <p:tgtEl>
                                          <p:spTgt spid="3">
                                            <p:txEl>
                                              <p:pRg st="9" end="9"/>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3">
                                            <p:txEl>
                                              <p:pRg st="10" end="10"/>
                                            </p:txEl>
                                          </p:spTgt>
                                        </p:tgtEl>
                                        <p:attrNameLst>
                                          <p:attrName>style.visibility</p:attrName>
                                        </p:attrNameLst>
                                      </p:cBhvr>
                                      <p:to>
                                        <p:strVal val="visible"/>
                                      </p:to>
                                    </p:set>
                                    <p:animEffect transition="in" filter="fade">
                                      <p:cBhvr>
                                        <p:cTn id="53" dur="500"/>
                                        <p:tgtEl>
                                          <p:spTgt spid="3">
                                            <p:txEl>
                                              <p:pRg st="10" end="10"/>
                                            </p:txEl>
                                          </p:spTgt>
                                        </p:tgtEl>
                                      </p:cBhvr>
                                    </p:animEffect>
                                  </p:childTnLst>
                                </p:cTn>
                              </p:par>
                              <p:par>
                                <p:cTn id="54" presetID="10" presetClass="entr" presetSubtype="0" fill="hold" nodeType="withEffect">
                                  <p:stCondLst>
                                    <p:cond delay="0"/>
                                  </p:stCondLst>
                                  <p:childTnLst>
                                    <p:set>
                                      <p:cBhvr>
                                        <p:cTn id="55" dur="1" fill="hold">
                                          <p:stCondLst>
                                            <p:cond delay="0"/>
                                          </p:stCondLst>
                                        </p:cTn>
                                        <p:tgtEl>
                                          <p:spTgt spid="4">
                                            <p:txEl>
                                              <p:pRg st="13" end="13"/>
                                            </p:txEl>
                                          </p:spTgt>
                                        </p:tgtEl>
                                        <p:attrNameLst>
                                          <p:attrName>style.visibility</p:attrName>
                                        </p:attrNameLst>
                                      </p:cBhvr>
                                      <p:to>
                                        <p:strVal val="visible"/>
                                      </p:to>
                                    </p:set>
                                    <p:animEffect transition="in" filter="fade">
                                      <p:cBhvr>
                                        <p:cTn id="56" dur="500"/>
                                        <p:tgtEl>
                                          <p:spTgt spid="4">
                                            <p:txEl>
                                              <p:pRg st="13" end="13"/>
                                            </p:txEl>
                                          </p:spTgt>
                                        </p:tgtEl>
                                      </p:cBhvr>
                                    </p:animEffect>
                                  </p:childTnLst>
                                </p:cTn>
                              </p:par>
                              <p:par>
                                <p:cTn id="57" presetID="10" presetClass="entr" presetSubtype="0" fill="hold" nodeType="withEffect">
                                  <p:stCondLst>
                                    <p:cond delay="0"/>
                                  </p:stCondLst>
                                  <p:childTnLst>
                                    <p:set>
                                      <p:cBhvr>
                                        <p:cTn id="58" dur="1" fill="hold">
                                          <p:stCondLst>
                                            <p:cond delay="0"/>
                                          </p:stCondLst>
                                        </p:cTn>
                                        <p:tgtEl>
                                          <p:spTgt spid="4">
                                            <p:txEl>
                                              <p:pRg st="14" end="14"/>
                                            </p:txEl>
                                          </p:spTgt>
                                        </p:tgtEl>
                                        <p:attrNameLst>
                                          <p:attrName>style.visibility</p:attrName>
                                        </p:attrNameLst>
                                      </p:cBhvr>
                                      <p:to>
                                        <p:strVal val="visible"/>
                                      </p:to>
                                    </p:set>
                                    <p:animEffect transition="in" filter="fade">
                                      <p:cBhvr>
                                        <p:cTn id="59" dur="500"/>
                                        <p:tgtEl>
                                          <p:spTgt spid="4">
                                            <p:txEl>
                                              <p:pRg st="14" end="14"/>
                                            </p:txEl>
                                          </p:spTgt>
                                        </p:tgtEl>
                                      </p:cBhvr>
                                    </p:animEffect>
                                  </p:childTnLst>
                                </p:cTn>
                              </p:par>
                              <p:par>
                                <p:cTn id="60" presetID="10" presetClass="entr" presetSubtype="0" fill="hold" nodeType="withEffect">
                                  <p:stCondLst>
                                    <p:cond delay="0"/>
                                  </p:stCondLst>
                                  <p:childTnLst>
                                    <p:set>
                                      <p:cBhvr>
                                        <p:cTn id="61" dur="1" fill="hold">
                                          <p:stCondLst>
                                            <p:cond delay="0"/>
                                          </p:stCondLst>
                                        </p:cTn>
                                        <p:tgtEl>
                                          <p:spTgt spid="4">
                                            <p:txEl>
                                              <p:pRg st="16" end="16"/>
                                            </p:txEl>
                                          </p:spTgt>
                                        </p:tgtEl>
                                        <p:attrNameLst>
                                          <p:attrName>style.visibility</p:attrName>
                                        </p:attrNameLst>
                                      </p:cBhvr>
                                      <p:to>
                                        <p:strVal val="visible"/>
                                      </p:to>
                                    </p:set>
                                    <p:animEffect transition="in" filter="fade">
                                      <p:cBhvr>
                                        <p:cTn id="62" dur="500"/>
                                        <p:tgtEl>
                                          <p:spTgt spid="4">
                                            <p:txEl>
                                              <p:pRg st="16" end="16"/>
                                            </p:txEl>
                                          </p:spTgt>
                                        </p:tgtEl>
                                      </p:cBhvr>
                                    </p:animEffect>
                                  </p:childTnLst>
                                </p:cTn>
                              </p:par>
                              <p:par>
                                <p:cTn id="63" presetID="10" presetClass="entr" presetSubtype="0" fill="hold" nodeType="withEffect">
                                  <p:stCondLst>
                                    <p:cond delay="0"/>
                                  </p:stCondLst>
                                  <p:childTnLst>
                                    <p:set>
                                      <p:cBhvr>
                                        <p:cTn id="64" dur="1" fill="hold">
                                          <p:stCondLst>
                                            <p:cond delay="0"/>
                                          </p:stCondLst>
                                        </p:cTn>
                                        <p:tgtEl>
                                          <p:spTgt spid="4">
                                            <p:txEl>
                                              <p:pRg st="17" end="17"/>
                                            </p:txEl>
                                          </p:spTgt>
                                        </p:tgtEl>
                                        <p:attrNameLst>
                                          <p:attrName>style.visibility</p:attrName>
                                        </p:attrNameLst>
                                      </p:cBhvr>
                                      <p:to>
                                        <p:strVal val="visible"/>
                                      </p:to>
                                    </p:set>
                                    <p:animEffect transition="in" filter="fade">
                                      <p:cBhvr>
                                        <p:cTn id="65" dur="500"/>
                                        <p:tgtEl>
                                          <p:spTgt spid="4">
                                            <p:txEl>
                                              <p:pRg st="17" end="17"/>
                                            </p:txEl>
                                          </p:spTgt>
                                        </p:tgtEl>
                                      </p:cBhvr>
                                    </p:animEffect>
                                  </p:childTnLst>
                                </p:cTn>
                              </p:par>
                              <p:par>
                                <p:cTn id="66" presetID="10" presetClass="entr" presetSubtype="0" fill="hold" nodeType="withEffect">
                                  <p:stCondLst>
                                    <p:cond delay="0"/>
                                  </p:stCondLst>
                                  <p:childTnLst>
                                    <p:set>
                                      <p:cBhvr>
                                        <p:cTn id="67" dur="1" fill="hold">
                                          <p:stCondLst>
                                            <p:cond delay="0"/>
                                          </p:stCondLst>
                                        </p:cTn>
                                        <p:tgtEl>
                                          <p:spTgt spid="4">
                                            <p:txEl>
                                              <p:pRg st="18" end="18"/>
                                            </p:txEl>
                                          </p:spTgt>
                                        </p:tgtEl>
                                        <p:attrNameLst>
                                          <p:attrName>style.visibility</p:attrName>
                                        </p:attrNameLst>
                                      </p:cBhvr>
                                      <p:to>
                                        <p:strVal val="visible"/>
                                      </p:to>
                                    </p:set>
                                    <p:animEffect transition="in" filter="fade">
                                      <p:cBhvr>
                                        <p:cTn id="68" dur="500"/>
                                        <p:tgtEl>
                                          <p:spTgt spid="4">
                                            <p:txEl>
                                              <p:pRg st="18" end="18"/>
                                            </p:txEl>
                                          </p:spTgt>
                                        </p:tgtEl>
                                      </p:cBhvr>
                                    </p:animEffect>
                                  </p:childTnLst>
                                </p:cTn>
                              </p:par>
                              <p:par>
                                <p:cTn id="69" presetID="10" presetClass="entr" presetSubtype="0" fill="hold" nodeType="withEffect">
                                  <p:stCondLst>
                                    <p:cond delay="0"/>
                                  </p:stCondLst>
                                  <p:childTnLst>
                                    <p:set>
                                      <p:cBhvr>
                                        <p:cTn id="70" dur="1" fill="hold">
                                          <p:stCondLst>
                                            <p:cond delay="0"/>
                                          </p:stCondLst>
                                        </p:cTn>
                                        <p:tgtEl>
                                          <p:spTgt spid="4">
                                            <p:txEl>
                                              <p:pRg st="19" end="19"/>
                                            </p:txEl>
                                          </p:spTgt>
                                        </p:tgtEl>
                                        <p:attrNameLst>
                                          <p:attrName>style.visibility</p:attrName>
                                        </p:attrNameLst>
                                      </p:cBhvr>
                                      <p:to>
                                        <p:strVal val="visible"/>
                                      </p:to>
                                    </p:set>
                                    <p:animEffect transition="in" filter="fade">
                                      <p:cBhvr>
                                        <p:cTn id="71" dur="500"/>
                                        <p:tgtEl>
                                          <p:spTgt spid="4">
                                            <p:txEl>
                                              <p:pRg st="19" end="19"/>
                                            </p:txEl>
                                          </p:spTgt>
                                        </p:tgtEl>
                                      </p:cBhvr>
                                    </p:animEffect>
                                  </p:childTnLst>
                                </p:cTn>
                              </p:par>
                              <p:par>
                                <p:cTn id="72" presetID="10" presetClass="entr" presetSubtype="0" fill="hold" nodeType="withEffect">
                                  <p:stCondLst>
                                    <p:cond delay="0"/>
                                  </p:stCondLst>
                                  <p:childTnLst>
                                    <p:set>
                                      <p:cBhvr>
                                        <p:cTn id="73" dur="1" fill="hold">
                                          <p:stCondLst>
                                            <p:cond delay="0"/>
                                          </p:stCondLst>
                                        </p:cTn>
                                        <p:tgtEl>
                                          <p:spTgt spid="4">
                                            <p:txEl>
                                              <p:pRg st="20" end="20"/>
                                            </p:txEl>
                                          </p:spTgt>
                                        </p:tgtEl>
                                        <p:attrNameLst>
                                          <p:attrName>style.visibility</p:attrName>
                                        </p:attrNameLst>
                                      </p:cBhvr>
                                      <p:to>
                                        <p:strVal val="visible"/>
                                      </p:to>
                                    </p:set>
                                    <p:animEffect transition="in" filter="fade">
                                      <p:cBhvr>
                                        <p:cTn id="74" dur="500"/>
                                        <p:tgtEl>
                                          <p:spTgt spid="4">
                                            <p:txEl>
                                              <p:pRg st="20" end="20"/>
                                            </p:txEl>
                                          </p:spTgt>
                                        </p:tgtEl>
                                      </p:cBhvr>
                                    </p:animEffect>
                                  </p:childTnLst>
                                </p:cTn>
                              </p:par>
                              <p:par>
                                <p:cTn id="75" presetID="10" presetClass="entr" presetSubtype="0" fill="hold" nodeType="withEffect">
                                  <p:stCondLst>
                                    <p:cond delay="0"/>
                                  </p:stCondLst>
                                  <p:childTnLst>
                                    <p:set>
                                      <p:cBhvr>
                                        <p:cTn id="76" dur="1" fill="hold">
                                          <p:stCondLst>
                                            <p:cond delay="0"/>
                                          </p:stCondLst>
                                        </p:cTn>
                                        <p:tgtEl>
                                          <p:spTgt spid="4">
                                            <p:txEl>
                                              <p:pRg st="22" end="22"/>
                                            </p:txEl>
                                          </p:spTgt>
                                        </p:tgtEl>
                                        <p:attrNameLst>
                                          <p:attrName>style.visibility</p:attrName>
                                        </p:attrNameLst>
                                      </p:cBhvr>
                                      <p:to>
                                        <p:strVal val="visible"/>
                                      </p:to>
                                    </p:set>
                                    <p:animEffect transition="in" filter="fade">
                                      <p:cBhvr>
                                        <p:cTn id="77" dur="500"/>
                                        <p:tgtEl>
                                          <p:spTgt spid="4">
                                            <p:txEl>
                                              <p:pRg st="22" end="22"/>
                                            </p:txEl>
                                          </p:spTgt>
                                        </p:tgtEl>
                                      </p:cBhvr>
                                    </p:animEffect>
                                  </p:childTnLst>
                                </p:cTn>
                              </p:par>
                              <p:par>
                                <p:cTn id="78" presetID="10" presetClass="entr" presetSubtype="0" fill="hold" nodeType="withEffect">
                                  <p:stCondLst>
                                    <p:cond delay="0"/>
                                  </p:stCondLst>
                                  <p:childTnLst>
                                    <p:set>
                                      <p:cBhvr>
                                        <p:cTn id="79" dur="1" fill="hold">
                                          <p:stCondLst>
                                            <p:cond delay="0"/>
                                          </p:stCondLst>
                                        </p:cTn>
                                        <p:tgtEl>
                                          <p:spTgt spid="4">
                                            <p:txEl>
                                              <p:pRg st="23" end="23"/>
                                            </p:txEl>
                                          </p:spTgt>
                                        </p:tgtEl>
                                        <p:attrNameLst>
                                          <p:attrName>style.visibility</p:attrName>
                                        </p:attrNameLst>
                                      </p:cBhvr>
                                      <p:to>
                                        <p:strVal val="visible"/>
                                      </p:to>
                                    </p:set>
                                    <p:animEffect transition="in" filter="fade">
                                      <p:cBhvr>
                                        <p:cTn id="80" dur="500"/>
                                        <p:tgtEl>
                                          <p:spTgt spid="4">
                                            <p:txEl>
                                              <p:pRg st="23" end="23"/>
                                            </p:txEl>
                                          </p:spTgt>
                                        </p:tgtEl>
                                      </p:cBhvr>
                                    </p:animEffect>
                                  </p:childTnLst>
                                </p:cTn>
                              </p:par>
                              <p:par>
                                <p:cTn id="81" presetID="10" presetClass="entr" presetSubtype="0" fill="hold" nodeType="withEffect">
                                  <p:stCondLst>
                                    <p:cond delay="0"/>
                                  </p:stCondLst>
                                  <p:childTnLst>
                                    <p:set>
                                      <p:cBhvr>
                                        <p:cTn id="82" dur="1" fill="hold">
                                          <p:stCondLst>
                                            <p:cond delay="0"/>
                                          </p:stCondLst>
                                        </p:cTn>
                                        <p:tgtEl>
                                          <p:spTgt spid="4">
                                            <p:txEl>
                                              <p:pRg st="24" end="24"/>
                                            </p:txEl>
                                          </p:spTgt>
                                        </p:tgtEl>
                                        <p:attrNameLst>
                                          <p:attrName>style.visibility</p:attrName>
                                        </p:attrNameLst>
                                      </p:cBhvr>
                                      <p:to>
                                        <p:strVal val="visible"/>
                                      </p:to>
                                    </p:set>
                                    <p:animEffect transition="in" filter="fade">
                                      <p:cBhvr>
                                        <p:cTn id="83" dur="500"/>
                                        <p:tgtEl>
                                          <p:spTgt spid="4">
                                            <p:txEl>
                                              <p:pRg st="24" end="24"/>
                                            </p:txEl>
                                          </p:spTgt>
                                        </p:tgtEl>
                                      </p:cBhvr>
                                    </p:animEffect>
                                  </p:childTnLst>
                                </p:cTn>
                              </p:par>
                              <p:par>
                                <p:cTn id="84" presetID="10" presetClass="entr" presetSubtype="0" fill="hold" nodeType="withEffect">
                                  <p:stCondLst>
                                    <p:cond delay="0"/>
                                  </p:stCondLst>
                                  <p:childTnLst>
                                    <p:set>
                                      <p:cBhvr>
                                        <p:cTn id="85" dur="1" fill="hold">
                                          <p:stCondLst>
                                            <p:cond delay="0"/>
                                          </p:stCondLst>
                                        </p:cTn>
                                        <p:tgtEl>
                                          <p:spTgt spid="4">
                                            <p:txEl>
                                              <p:pRg st="26" end="26"/>
                                            </p:txEl>
                                          </p:spTgt>
                                        </p:tgtEl>
                                        <p:attrNameLst>
                                          <p:attrName>style.visibility</p:attrName>
                                        </p:attrNameLst>
                                      </p:cBhvr>
                                      <p:to>
                                        <p:strVal val="visible"/>
                                      </p:to>
                                    </p:set>
                                    <p:animEffect transition="in" filter="fade">
                                      <p:cBhvr>
                                        <p:cTn id="86" dur="500"/>
                                        <p:tgtEl>
                                          <p:spTgt spid="4">
                                            <p:txEl>
                                              <p:pRg st="26" end="26"/>
                                            </p:txEl>
                                          </p:spTgt>
                                        </p:tgtEl>
                                      </p:cBhvr>
                                    </p:animEffect>
                                  </p:childTnLst>
                                </p:cTn>
                              </p:par>
                              <p:par>
                                <p:cTn id="87" presetID="10" presetClass="entr" presetSubtype="0" fill="hold" nodeType="withEffect">
                                  <p:stCondLst>
                                    <p:cond delay="0"/>
                                  </p:stCondLst>
                                  <p:childTnLst>
                                    <p:set>
                                      <p:cBhvr>
                                        <p:cTn id="88" dur="1" fill="hold">
                                          <p:stCondLst>
                                            <p:cond delay="0"/>
                                          </p:stCondLst>
                                        </p:cTn>
                                        <p:tgtEl>
                                          <p:spTgt spid="4">
                                            <p:txEl>
                                              <p:pRg st="27" end="27"/>
                                            </p:txEl>
                                          </p:spTgt>
                                        </p:tgtEl>
                                        <p:attrNameLst>
                                          <p:attrName>style.visibility</p:attrName>
                                        </p:attrNameLst>
                                      </p:cBhvr>
                                      <p:to>
                                        <p:strVal val="visible"/>
                                      </p:to>
                                    </p:set>
                                    <p:animEffect transition="in" filter="fade">
                                      <p:cBhvr>
                                        <p:cTn id="89" dur="500"/>
                                        <p:tgtEl>
                                          <p:spTgt spid="4">
                                            <p:txEl>
                                              <p:pRg st="27" end="27"/>
                                            </p:txEl>
                                          </p:spTgt>
                                        </p:tgtEl>
                                      </p:cBhvr>
                                    </p:animEffect>
                                  </p:childTnLst>
                                </p:cTn>
                              </p:par>
                              <p:par>
                                <p:cTn id="90" presetID="10" presetClass="entr" presetSubtype="0" fill="hold" nodeType="withEffect">
                                  <p:stCondLst>
                                    <p:cond delay="0"/>
                                  </p:stCondLst>
                                  <p:childTnLst>
                                    <p:set>
                                      <p:cBhvr>
                                        <p:cTn id="91" dur="1" fill="hold">
                                          <p:stCondLst>
                                            <p:cond delay="0"/>
                                          </p:stCondLst>
                                        </p:cTn>
                                        <p:tgtEl>
                                          <p:spTgt spid="4">
                                            <p:txEl>
                                              <p:pRg st="28" end="28"/>
                                            </p:txEl>
                                          </p:spTgt>
                                        </p:tgtEl>
                                        <p:attrNameLst>
                                          <p:attrName>style.visibility</p:attrName>
                                        </p:attrNameLst>
                                      </p:cBhvr>
                                      <p:to>
                                        <p:strVal val="visible"/>
                                      </p:to>
                                    </p:set>
                                    <p:animEffect transition="in" filter="fade">
                                      <p:cBhvr>
                                        <p:cTn id="92" dur="500"/>
                                        <p:tgtEl>
                                          <p:spTgt spid="4">
                                            <p:txEl>
                                              <p:pRg st="28" end="28"/>
                                            </p:txEl>
                                          </p:spTgt>
                                        </p:tgtEl>
                                      </p:cBhvr>
                                    </p:animEffect>
                                  </p:childTnLst>
                                </p:cTn>
                              </p:par>
                              <p:par>
                                <p:cTn id="93" presetID="10" presetClass="entr" presetSubtype="0" fill="hold" nodeType="withEffect">
                                  <p:stCondLst>
                                    <p:cond delay="0"/>
                                  </p:stCondLst>
                                  <p:childTnLst>
                                    <p:set>
                                      <p:cBhvr>
                                        <p:cTn id="94" dur="1" fill="hold">
                                          <p:stCondLst>
                                            <p:cond delay="0"/>
                                          </p:stCondLst>
                                        </p:cTn>
                                        <p:tgtEl>
                                          <p:spTgt spid="4">
                                            <p:txEl>
                                              <p:pRg st="29" end="29"/>
                                            </p:txEl>
                                          </p:spTgt>
                                        </p:tgtEl>
                                        <p:attrNameLst>
                                          <p:attrName>style.visibility</p:attrName>
                                        </p:attrNameLst>
                                      </p:cBhvr>
                                      <p:to>
                                        <p:strVal val="visible"/>
                                      </p:to>
                                    </p:set>
                                    <p:animEffect transition="in" filter="fade">
                                      <p:cBhvr>
                                        <p:cTn id="95" dur="500"/>
                                        <p:tgtEl>
                                          <p:spTgt spid="4">
                                            <p:txEl>
                                              <p:pRg st="29" end="29"/>
                                            </p:txEl>
                                          </p:spTgt>
                                        </p:tgtEl>
                                      </p:cBhvr>
                                    </p:animEffect>
                                  </p:childTnLst>
                                </p:cTn>
                              </p:par>
                              <p:par>
                                <p:cTn id="96" presetID="10" presetClass="entr" presetSubtype="0" fill="hold" nodeType="withEffect">
                                  <p:stCondLst>
                                    <p:cond delay="0"/>
                                  </p:stCondLst>
                                  <p:childTnLst>
                                    <p:set>
                                      <p:cBhvr>
                                        <p:cTn id="97" dur="1" fill="hold">
                                          <p:stCondLst>
                                            <p:cond delay="0"/>
                                          </p:stCondLst>
                                        </p:cTn>
                                        <p:tgtEl>
                                          <p:spTgt spid="4">
                                            <p:txEl>
                                              <p:pRg st="31" end="31"/>
                                            </p:txEl>
                                          </p:spTgt>
                                        </p:tgtEl>
                                        <p:attrNameLst>
                                          <p:attrName>style.visibility</p:attrName>
                                        </p:attrNameLst>
                                      </p:cBhvr>
                                      <p:to>
                                        <p:strVal val="visible"/>
                                      </p:to>
                                    </p:set>
                                    <p:animEffect transition="in" filter="fade">
                                      <p:cBhvr>
                                        <p:cTn id="98" dur="500"/>
                                        <p:tgtEl>
                                          <p:spTgt spid="4">
                                            <p:txEl>
                                              <p:pRg st="31" end="31"/>
                                            </p:txEl>
                                          </p:spTgt>
                                        </p:tgtEl>
                                      </p:cBhvr>
                                    </p:animEffect>
                                  </p:childTnLst>
                                </p:cTn>
                              </p:par>
                              <p:par>
                                <p:cTn id="99" presetID="10" presetClass="entr" presetSubtype="0" fill="hold" nodeType="withEffect">
                                  <p:stCondLst>
                                    <p:cond delay="0"/>
                                  </p:stCondLst>
                                  <p:childTnLst>
                                    <p:set>
                                      <p:cBhvr>
                                        <p:cTn id="100" dur="1" fill="hold">
                                          <p:stCondLst>
                                            <p:cond delay="0"/>
                                          </p:stCondLst>
                                        </p:cTn>
                                        <p:tgtEl>
                                          <p:spTgt spid="4">
                                            <p:txEl>
                                              <p:pRg st="32" end="32"/>
                                            </p:txEl>
                                          </p:spTgt>
                                        </p:tgtEl>
                                        <p:attrNameLst>
                                          <p:attrName>style.visibility</p:attrName>
                                        </p:attrNameLst>
                                      </p:cBhvr>
                                      <p:to>
                                        <p:strVal val="visible"/>
                                      </p:to>
                                    </p:set>
                                    <p:animEffect transition="in" filter="fade">
                                      <p:cBhvr>
                                        <p:cTn id="101" dur="500"/>
                                        <p:tgtEl>
                                          <p:spTgt spid="4">
                                            <p:txEl>
                                              <p:pRg st="32" end="32"/>
                                            </p:txEl>
                                          </p:spTgt>
                                        </p:tgtEl>
                                      </p:cBhvr>
                                    </p:animEffect>
                                  </p:childTnLst>
                                </p:cTn>
                              </p:par>
                              <p:par>
                                <p:cTn id="102" presetID="10" presetClass="entr" presetSubtype="0" fill="hold" nodeType="withEffect">
                                  <p:stCondLst>
                                    <p:cond delay="0"/>
                                  </p:stCondLst>
                                  <p:childTnLst>
                                    <p:set>
                                      <p:cBhvr>
                                        <p:cTn id="103" dur="1" fill="hold">
                                          <p:stCondLst>
                                            <p:cond delay="0"/>
                                          </p:stCondLst>
                                        </p:cTn>
                                        <p:tgtEl>
                                          <p:spTgt spid="4">
                                            <p:txEl>
                                              <p:pRg st="33" end="33"/>
                                            </p:txEl>
                                          </p:spTgt>
                                        </p:tgtEl>
                                        <p:attrNameLst>
                                          <p:attrName>style.visibility</p:attrName>
                                        </p:attrNameLst>
                                      </p:cBhvr>
                                      <p:to>
                                        <p:strVal val="visible"/>
                                      </p:to>
                                    </p:set>
                                    <p:animEffect transition="in" filter="fade">
                                      <p:cBhvr>
                                        <p:cTn id="104" dur="500"/>
                                        <p:tgtEl>
                                          <p:spTgt spid="4">
                                            <p:txEl>
                                              <p:pRg st="33" end="33"/>
                                            </p:txEl>
                                          </p:spTgt>
                                        </p:tgtEl>
                                      </p:cBhvr>
                                    </p:animEffect>
                                  </p:childTnLst>
                                </p:cTn>
                              </p:par>
                              <p:par>
                                <p:cTn id="105" presetID="10" presetClass="entr" presetSubtype="0" fill="hold" nodeType="withEffect">
                                  <p:stCondLst>
                                    <p:cond delay="0"/>
                                  </p:stCondLst>
                                  <p:childTnLst>
                                    <p:set>
                                      <p:cBhvr>
                                        <p:cTn id="106" dur="1" fill="hold">
                                          <p:stCondLst>
                                            <p:cond delay="0"/>
                                          </p:stCondLst>
                                        </p:cTn>
                                        <p:tgtEl>
                                          <p:spTgt spid="4">
                                            <p:txEl>
                                              <p:pRg st="35" end="35"/>
                                            </p:txEl>
                                          </p:spTgt>
                                        </p:tgtEl>
                                        <p:attrNameLst>
                                          <p:attrName>style.visibility</p:attrName>
                                        </p:attrNameLst>
                                      </p:cBhvr>
                                      <p:to>
                                        <p:strVal val="visible"/>
                                      </p:to>
                                    </p:set>
                                    <p:animEffect transition="in" filter="fade">
                                      <p:cBhvr>
                                        <p:cTn id="107" dur="500"/>
                                        <p:tgtEl>
                                          <p:spTgt spid="4">
                                            <p:txEl>
                                              <p:pRg st="35" end="35"/>
                                            </p:txEl>
                                          </p:spTgt>
                                        </p:tgtEl>
                                      </p:cBhvr>
                                    </p:animEffect>
                                  </p:childTnLst>
                                </p:cTn>
                              </p:par>
                              <p:par>
                                <p:cTn id="108" presetID="10" presetClass="entr" presetSubtype="0" fill="hold" nodeType="withEffect">
                                  <p:stCondLst>
                                    <p:cond delay="0"/>
                                  </p:stCondLst>
                                  <p:childTnLst>
                                    <p:set>
                                      <p:cBhvr>
                                        <p:cTn id="109" dur="1" fill="hold">
                                          <p:stCondLst>
                                            <p:cond delay="0"/>
                                          </p:stCondLst>
                                        </p:cTn>
                                        <p:tgtEl>
                                          <p:spTgt spid="4">
                                            <p:txEl>
                                              <p:pRg st="36" end="36"/>
                                            </p:txEl>
                                          </p:spTgt>
                                        </p:tgtEl>
                                        <p:attrNameLst>
                                          <p:attrName>style.visibility</p:attrName>
                                        </p:attrNameLst>
                                      </p:cBhvr>
                                      <p:to>
                                        <p:strVal val="visible"/>
                                      </p:to>
                                    </p:set>
                                    <p:animEffect transition="in" filter="fade">
                                      <p:cBhvr>
                                        <p:cTn id="110" dur="500"/>
                                        <p:tgtEl>
                                          <p:spTgt spid="4">
                                            <p:txEl>
                                              <p:pRg st="36" end="36"/>
                                            </p:txEl>
                                          </p:spTgt>
                                        </p:tgtEl>
                                      </p:cBhvr>
                                    </p:animEffect>
                                  </p:childTnLst>
                                </p:cTn>
                              </p:par>
                              <p:par>
                                <p:cTn id="111" presetID="10" presetClass="entr" presetSubtype="0" fill="hold" nodeType="withEffect">
                                  <p:stCondLst>
                                    <p:cond delay="0"/>
                                  </p:stCondLst>
                                  <p:childTnLst>
                                    <p:set>
                                      <p:cBhvr>
                                        <p:cTn id="112" dur="1" fill="hold">
                                          <p:stCondLst>
                                            <p:cond delay="0"/>
                                          </p:stCondLst>
                                        </p:cTn>
                                        <p:tgtEl>
                                          <p:spTgt spid="4">
                                            <p:txEl>
                                              <p:pRg st="37" end="37"/>
                                            </p:txEl>
                                          </p:spTgt>
                                        </p:tgtEl>
                                        <p:attrNameLst>
                                          <p:attrName>style.visibility</p:attrName>
                                        </p:attrNameLst>
                                      </p:cBhvr>
                                      <p:to>
                                        <p:strVal val="visible"/>
                                      </p:to>
                                    </p:set>
                                    <p:animEffect transition="in" filter="fade">
                                      <p:cBhvr>
                                        <p:cTn id="113" dur="500"/>
                                        <p:tgtEl>
                                          <p:spTgt spid="4">
                                            <p:txEl>
                                              <p:pRg st="37" end="37"/>
                                            </p:txEl>
                                          </p:spTgt>
                                        </p:tgtEl>
                                      </p:cBhvr>
                                    </p:animEffect>
                                  </p:childTnLst>
                                </p:cTn>
                              </p:par>
                              <p:par>
                                <p:cTn id="114" presetID="10" presetClass="entr" presetSubtype="0" fill="hold" nodeType="withEffect">
                                  <p:stCondLst>
                                    <p:cond delay="0"/>
                                  </p:stCondLst>
                                  <p:childTnLst>
                                    <p:set>
                                      <p:cBhvr>
                                        <p:cTn id="115" dur="1" fill="hold">
                                          <p:stCondLst>
                                            <p:cond delay="0"/>
                                          </p:stCondLst>
                                        </p:cTn>
                                        <p:tgtEl>
                                          <p:spTgt spid="4">
                                            <p:txEl>
                                              <p:pRg st="38" end="38"/>
                                            </p:txEl>
                                          </p:spTgt>
                                        </p:tgtEl>
                                        <p:attrNameLst>
                                          <p:attrName>style.visibility</p:attrName>
                                        </p:attrNameLst>
                                      </p:cBhvr>
                                      <p:to>
                                        <p:strVal val="visible"/>
                                      </p:to>
                                    </p:set>
                                    <p:animEffect transition="in" filter="fade">
                                      <p:cBhvr>
                                        <p:cTn id="116" dur="500"/>
                                        <p:tgtEl>
                                          <p:spTgt spid="4">
                                            <p:txEl>
                                              <p:pRg st="38" end="38"/>
                                            </p:txEl>
                                          </p:spTgt>
                                        </p:tgtEl>
                                      </p:cBhvr>
                                    </p:animEffect>
                                  </p:childTnLst>
                                </p:cTn>
                              </p:par>
                              <p:par>
                                <p:cTn id="117" presetID="10" presetClass="entr" presetSubtype="0" fill="hold" nodeType="withEffect">
                                  <p:stCondLst>
                                    <p:cond delay="0"/>
                                  </p:stCondLst>
                                  <p:childTnLst>
                                    <p:set>
                                      <p:cBhvr>
                                        <p:cTn id="118" dur="1" fill="hold">
                                          <p:stCondLst>
                                            <p:cond delay="0"/>
                                          </p:stCondLst>
                                        </p:cTn>
                                        <p:tgtEl>
                                          <p:spTgt spid="4">
                                            <p:txEl>
                                              <p:pRg st="39" end="39"/>
                                            </p:txEl>
                                          </p:spTgt>
                                        </p:tgtEl>
                                        <p:attrNameLst>
                                          <p:attrName>style.visibility</p:attrName>
                                        </p:attrNameLst>
                                      </p:cBhvr>
                                      <p:to>
                                        <p:strVal val="visible"/>
                                      </p:to>
                                    </p:set>
                                    <p:animEffect transition="in" filter="fade">
                                      <p:cBhvr>
                                        <p:cTn id="119" dur="500"/>
                                        <p:tgtEl>
                                          <p:spTgt spid="4">
                                            <p:txEl>
                                              <p:pRg st="39" end="39"/>
                                            </p:txEl>
                                          </p:spTgt>
                                        </p:tgtEl>
                                      </p:cBhvr>
                                    </p:animEffect>
                                  </p:childTnLst>
                                </p:cTn>
                              </p:par>
                            </p:childTnLst>
                          </p:cTn>
                        </p:par>
                      </p:childTnLst>
                    </p:cTn>
                  </p:par>
                  <p:par>
                    <p:cTn id="120" fill="hold">
                      <p:stCondLst>
                        <p:cond delay="indefinite"/>
                      </p:stCondLst>
                      <p:childTnLst>
                        <p:par>
                          <p:cTn id="121" fill="hold">
                            <p:stCondLst>
                              <p:cond delay="0"/>
                            </p:stCondLst>
                            <p:childTnLst>
                              <p:par>
                                <p:cTn id="122" presetID="10" presetClass="entr" presetSubtype="0" fill="hold" nodeType="clickEffect">
                                  <p:stCondLst>
                                    <p:cond delay="0"/>
                                  </p:stCondLst>
                                  <p:childTnLst>
                                    <p:set>
                                      <p:cBhvr>
                                        <p:cTn id="123" dur="1" fill="hold">
                                          <p:stCondLst>
                                            <p:cond delay="0"/>
                                          </p:stCondLst>
                                        </p:cTn>
                                        <p:tgtEl>
                                          <p:spTgt spid="3">
                                            <p:txEl>
                                              <p:pRg st="11" end="11"/>
                                            </p:txEl>
                                          </p:spTgt>
                                        </p:tgtEl>
                                        <p:attrNameLst>
                                          <p:attrName>style.visibility</p:attrName>
                                        </p:attrNameLst>
                                      </p:cBhvr>
                                      <p:to>
                                        <p:strVal val="visible"/>
                                      </p:to>
                                    </p:set>
                                    <p:animEffect transition="in" filter="fade">
                                      <p:cBhvr>
                                        <p:cTn id="124" dur="500"/>
                                        <p:tgtEl>
                                          <p:spTgt spid="3">
                                            <p:txEl>
                                              <p:pRg st="11" end="11"/>
                                            </p:txEl>
                                          </p:spTgt>
                                        </p:tgtEl>
                                      </p:cBhvr>
                                    </p:animEffect>
                                  </p:childTnLst>
                                </p:cTn>
                              </p:par>
                              <p:par>
                                <p:cTn id="125" presetID="10" presetClass="entr" presetSubtype="0" fill="hold" nodeType="withEffect">
                                  <p:stCondLst>
                                    <p:cond delay="0"/>
                                  </p:stCondLst>
                                  <p:childTnLst>
                                    <p:set>
                                      <p:cBhvr>
                                        <p:cTn id="126" dur="1" fill="hold">
                                          <p:stCondLst>
                                            <p:cond delay="0"/>
                                          </p:stCondLst>
                                        </p:cTn>
                                        <p:tgtEl>
                                          <p:spTgt spid="15"/>
                                        </p:tgtEl>
                                        <p:attrNameLst>
                                          <p:attrName>style.visibility</p:attrName>
                                        </p:attrNameLst>
                                      </p:cBhvr>
                                      <p:to>
                                        <p:strVal val="visible"/>
                                      </p:to>
                                    </p:set>
                                    <p:animEffect transition="in" filter="fade">
                                      <p:cBhvr>
                                        <p:cTn id="127" dur="500"/>
                                        <p:tgtEl>
                                          <p:spTgt spid="15"/>
                                        </p:tgtEl>
                                      </p:cBhvr>
                                    </p:animEffect>
                                  </p:childTnLst>
                                </p:cTn>
                              </p:par>
                              <p:par>
                                <p:cTn id="128" presetID="10" presetClass="entr" presetSubtype="0" fill="hold" nodeType="withEffect">
                                  <p:stCondLst>
                                    <p:cond delay="0"/>
                                  </p:stCondLst>
                                  <p:childTnLst>
                                    <p:set>
                                      <p:cBhvr>
                                        <p:cTn id="129" dur="1" fill="hold">
                                          <p:stCondLst>
                                            <p:cond delay="0"/>
                                          </p:stCondLst>
                                        </p:cTn>
                                        <p:tgtEl>
                                          <p:spTgt spid="4">
                                            <p:txEl>
                                              <p:pRg st="41" end="41"/>
                                            </p:txEl>
                                          </p:spTgt>
                                        </p:tgtEl>
                                        <p:attrNameLst>
                                          <p:attrName>style.visibility</p:attrName>
                                        </p:attrNameLst>
                                      </p:cBhvr>
                                      <p:to>
                                        <p:strVal val="visible"/>
                                      </p:to>
                                    </p:set>
                                    <p:animEffect transition="in" filter="fade">
                                      <p:cBhvr>
                                        <p:cTn id="130" dur="500"/>
                                        <p:tgtEl>
                                          <p:spTgt spid="4">
                                            <p:txEl>
                                              <p:pRg st="41" end="41"/>
                                            </p:txEl>
                                          </p:spTgt>
                                        </p:tgtEl>
                                      </p:cBhvr>
                                    </p:animEffect>
                                  </p:childTnLst>
                                </p:cTn>
                              </p:par>
                              <p:par>
                                <p:cTn id="131" presetID="10" presetClass="entr" presetSubtype="0" fill="hold" nodeType="withEffect">
                                  <p:stCondLst>
                                    <p:cond delay="0"/>
                                  </p:stCondLst>
                                  <p:childTnLst>
                                    <p:set>
                                      <p:cBhvr>
                                        <p:cTn id="132" dur="1" fill="hold">
                                          <p:stCondLst>
                                            <p:cond delay="0"/>
                                          </p:stCondLst>
                                        </p:cTn>
                                        <p:tgtEl>
                                          <p:spTgt spid="4">
                                            <p:txEl>
                                              <p:pRg st="42" end="42"/>
                                            </p:txEl>
                                          </p:spTgt>
                                        </p:tgtEl>
                                        <p:attrNameLst>
                                          <p:attrName>style.visibility</p:attrName>
                                        </p:attrNameLst>
                                      </p:cBhvr>
                                      <p:to>
                                        <p:strVal val="visible"/>
                                      </p:to>
                                    </p:set>
                                    <p:animEffect transition="in" filter="fade">
                                      <p:cBhvr>
                                        <p:cTn id="133" dur="500"/>
                                        <p:tgtEl>
                                          <p:spTgt spid="4">
                                            <p:txEl>
                                              <p:pRg st="42" end="42"/>
                                            </p:txEl>
                                          </p:spTgt>
                                        </p:tgtEl>
                                      </p:cBhvr>
                                    </p:animEffect>
                                  </p:childTnLst>
                                </p:cTn>
                              </p:par>
                              <p:par>
                                <p:cTn id="134" presetID="10" presetClass="entr" presetSubtype="0" fill="hold" nodeType="withEffect">
                                  <p:stCondLst>
                                    <p:cond delay="0"/>
                                  </p:stCondLst>
                                  <p:childTnLst>
                                    <p:set>
                                      <p:cBhvr>
                                        <p:cTn id="135" dur="1" fill="hold">
                                          <p:stCondLst>
                                            <p:cond delay="0"/>
                                          </p:stCondLst>
                                        </p:cTn>
                                        <p:tgtEl>
                                          <p:spTgt spid="4">
                                            <p:txEl>
                                              <p:pRg st="43" end="43"/>
                                            </p:txEl>
                                          </p:spTgt>
                                        </p:tgtEl>
                                        <p:attrNameLst>
                                          <p:attrName>style.visibility</p:attrName>
                                        </p:attrNameLst>
                                      </p:cBhvr>
                                      <p:to>
                                        <p:strVal val="visible"/>
                                      </p:to>
                                    </p:set>
                                    <p:animEffect transition="in" filter="fade">
                                      <p:cBhvr>
                                        <p:cTn id="136" dur="500"/>
                                        <p:tgtEl>
                                          <p:spTgt spid="4">
                                            <p:txEl>
                                              <p:pRg st="43" end="43"/>
                                            </p:txEl>
                                          </p:spTgt>
                                        </p:tgtEl>
                                      </p:cBhvr>
                                    </p:animEffect>
                                  </p:childTnLst>
                                </p:cTn>
                              </p:par>
                              <p:par>
                                <p:cTn id="137" presetID="10" presetClass="entr" presetSubtype="0" fill="hold" nodeType="withEffect">
                                  <p:stCondLst>
                                    <p:cond delay="0"/>
                                  </p:stCondLst>
                                  <p:childTnLst>
                                    <p:set>
                                      <p:cBhvr>
                                        <p:cTn id="138" dur="1" fill="hold">
                                          <p:stCondLst>
                                            <p:cond delay="0"/>
                                          </p:stCondLst>
                                        </p:cTn>
                                        <p:tgtEl>
                                          <p:spTgt spid="4">
                                            <p:txEl>
                                              <p:pRg st="44" end="44"/>
                                            </p:txEl>
                                          </p:spTgt>
                                        </p:tgtEl>
                                        <p:attrNameLst>
                                          <p:attrName>style.visibility</p:attrName>
                                        </p:attrNameLst>
                                      </p:cBhvr>
                                      <p:to>
                                        <p:strVal val="visible"/>
                                      </p:to>
                                    </p:set>
                                    <p:animEffect transition="in" filter="fade">
                                      <p:cBhvr>
                                        <p:cTn id="139" dur="500"/>
                                        <p:tgtEl>
                                          <p:spTgt spid="4">
                                            <p:txEl>
                                              <p:pRg st="44" end="44"/>
                                            </p:txEl>
                                          </p:spTgt>
                                        </p:tgtEl>
                                      </p:cBhvr>
                                    </p:animEffect>
                                  </p:childTnLst>
                                </p:cTn>
                              </p:par>
                              <p:par>
                                <p:cTn id="140" presetID="10" presetClass="entr" presetSubtype="0" fill="hold" nodeType="withEffect">
                                  <p:stCondLst>
                                    <p:cond delay="0"/>
                                  </p:stCondLst>
                                  <p:childTnLst>
                                    <p:set>
                                      <p:cBhvr>
                                        <p:cTn id="141" dur="1" fill="hold">
                                          <p:stCondLst>
                                            <p:cond delay="0"/>
                                          </p:stCondLst>
                                        </p:cTn>
                                        <p:tgtEl>
                                          <p:spTgt spid="4">
                                            <p:txEl>
                                              <p:pRg st="45" end="45"/>
                                            </p:txEl>
                                          </p:spTgt>
                                        </p:tgtEl>
                                        <p:attrNameLst>
                                          <p:attrName>style.visibility</p:attrName>
                                        </p:attrNameLst>
                                      </p:cBhvr>
                                      <p:to>
                                        <p:strVal val="visible"/>
                                      </p:to>
                                    </p:set>
                                    <p:animEffect transition="in" filter="fade">
                                      <p:cBhvr>
                                        <p:cTn id="142" dur="500"/>
                                        <p:tgtEl>
                                          <p:spTgt spid="4">
                                            <p:txEl>
                                              <p:pRg st="45" end="45"/>
                                            </p:txEl>
                                          </p:spTgt>
                                        </p:tgtEl>
                                      </p:cBhvr>
                                    </p:animEffect>
                                  </p:childTnLst>
                                </p:cTn>
                              </p:par>
                              <p:par>
                                <p:cTn id="143" presetID="10" presetClass="entr" presetSubtype="0" fill="hold" nodeType="withEffect">
                                  <p:stCondLst>
                                    <p:cond delay="0"/>
                                  </p:stCondLst>
                                  <p:childTnLst>
                                    <p:set>
                                      <p:cBhvr>
                                        <p:cTn id="144" dur="1" fill="hold">
                                          <p:stCondLst>
                                            <p:cond delay="0"/>
                                          </p:stCondLst>
                                        </p:cTn>
                                        <p:tgtEl>
                                          <p:spTgt spid="4">
                                            <p:txEl>
                                              <p:pRg st="46" end="46"/>
                                            </p:txEl>
                                          </p:spTgt>
                                        </p:tgtEl>
                                        <p:attrNameLst>
                                          <p:attrName>style.visibility</p:attrName>
                                        </p:attrNameLst>
                                      </p:cBhvr>
                                      <p:to>
                                        <p:strVal val="visible"/>
                                      </p:to>
                                    </p:set>
                                    <p:animEffect transition="in" filter="fade">
                                      <p:cBhvr>
                                        <p:cTn id="145" dur="500"/>
                                        <p:tgtEl>
                                          <p:spTgt spid="4">
                                            <p:txEl>
                                              <p:pRg st="46" end="46"/>
                                            </p:txEl>
                                          </p:spTgt>
                                        </p:tgtEl>
                                      </p:cBhvr>
                                    </p:animEffect>
                                  </p:childTnLst>
                                </p:cTn>
                              </p:par>
                              <p:par>
                                <p:cTn id="146" presetID="10" presetClass="entr" presetSubtype="0" fill="hold" nodeType="withEffect">
                                  <p:stCondLst>
                                    <p:cond delay="0"/>
                                  </p:stCondLst>
                                  <p:childTnLst>
                                    <p:set>
                                      <p:cBhvr>
                                        <p:cTn id="147" dur="1" fill="hold">
                                          <p:stCondLst>
                                            <p:cond delay="0"/>
                                          </p:stCondLst>
                                        </p:cTn>
                                        <p:tgtEl>
                                          <p:spTgt spid="4">
                                            <p:txEl>
                                              <p:pRg st="47" end="47"/>
                                            </p:txEl>
                                          </p:spTgt>
                                        </p:tgtEl>
                                        <p:attrNameLst>
                                          <p:attrName>style.visibility</p:attrName>
                                        </p:attrNameLst>
                                      </p:cBhvr>
                                      <p:to>
                                        <p:strVal val="visible"/>
                                      </p:to>
                                    </p:set>
                                    <p:animEffect transition="in" filter="fade">
                                      <p:cBhvr>
                                        <p:cTn id="148" dur="500"/>
                                        <p:tgtEl>
                                          <p:spTgt spid="4">
                                            <p:txEl>
                                              <p:pRg st="47" end="47"/>
                                            </p:txEl>
                                          </p:spTgt>
                                        </p:tgtEl>
                                      </p:cBhvr>
                                    </p:animEffect>
                                  </p:childTnLst>
                                </p:cTn>
                              </p:par>
                              <p:par>
                                <p:cTn id="149" presetID="10" presetClass="entr" presetSubtype="0" fill="hold" nodeType="withEffect">
                                  <p:stCondLst>
                                    <p:cond delay="0"/>
                                  </p:stCondLst>
                                  <p:childTnLst>
                                    <p:set>
                                      <p:cBhvr>
                                        <p:cTn id="150" dur="1" fill="hold">
                                          <p:stCondLst>
                                            <p:cond delay="0"/>
                                          </p:stCondLst>
                                        </p:cTn>
                                        <p:tgtEl>
                                          <p:spTgt spid="4">
                                            <p:txEl>
                                              <p:pRg st="48" end="48"/>
                                            </p:txEl>
                                          </p:spTgt>
                                        </p:tgtEl>
                                        <p:attrNameLst>
                                          <p:attrName>style.visibility</p:attrName>
                                        </p:attrNameLst>
                                      </p:cBhvr>
                                      <p:to>
                                        <p:strVal val="visible"/>
                                      </p:to>
                                    </p:set>
                                    <p:animEffect transition="in" filter="fade">
                                      <p:cBhvr>
                                        <p:cTn id="151" dur="500"/>
                                        <p:tgtEl>
                                          <p:spTgt spid="4">
                                            <p:txEl>
                                              <p:pRg st="48" end="48"/>
                                            </p:txEl>
                                          </p:spTgt>
                                        </p:tgtEl>
                                      </p:cBhvr>
                                    </p:animEffect>
                                  </p:childTnLst>
                                </p:cTn>
                              </p:par>
                              <p:par>
                                <p:cTn id="152" presetID="10" presetClass="entr" presetSubtype="0" fill="hold" nodeType="withEffect">
                                  <p:stCondLst>
                                    <p:cond delay="0"/>
                                  </p:stCondLst>
                                  <p:childTnLst>
                                    <p:set>
                                      <p:cBhvr>
                                        <p:cTn id="153" dur="1" fill="hold">
                                          <p:stCondLst>
                                            <p:cond delay="0"/>
                                          </p:stCondLst>
                                        </p:cTn>
                                        <p:tgtEl>
                                          <p:spTgt spid="4">
                                            <p:txEl>
                                              <p:pRg st="49" end="49"/>
                                            </p:txEl>
                                          </p:spTgt>
                                        </p:tgtEl>
                                        <p:attrNameLst>
                                          <p:attrName>style.visibility</p:attrName>
                                        </p:attrNameLst>
                                      </p:cBhvr>
                                      <p:to>
                                        <p:strVal val="visible"/>
                                      </p:to>
                                    </p:set>
                                    <p:animEffect transition="in" filter="fade">
                                      <p:cBhvr>
                                        <p:cTn id="154" dur="500"/>
                                        <p:tgtEl>
                                          <p:spTgt spid="4">
                                            <p:txEl>
                                              <p:pRg st="49" end="49"/>
                                            </p:txEl>
                                          </p:spTgt>
                                        </p:tgtEl>
                                      </p:cBhvr>
                                    </p:animEffect>
                                  </p:childTnLst>
                                </p:cTn>
                              </p:par>
                              <p:par>
                                <p:cTn id="155" presetID="10" presetClass="entr" presetSubtype="0" fill="hold" nodeType="withEffect">
                                  <p:stCondLst>
                                    <p:cond delay="0"/>
                                  </p:stCondLst>
                                  <p:childTnLst>
                                    <p:set>
                                      <p:cBhvr>
                                        <p:cTn id="156" dur="1" fill="hold">
                                          <p:stCondLst>
                                            <p:cond delay="0"/>
                                          </p:stCondLst>
                                        </p:cTn>
                                        <p:tgtEl>
                                          <p:spTgt spid="4">
                                            <p:txEl>
                                              <p:pRg st="51" end="51"/>
                                            </p:txEl>
                                          </p:spTgt>
                                        </p:tgtEl>
                                        <p:attrNameLst>
                                          <p:attrName>style.visibility</p:attrName>
                                        </p:attrNameLst>
                                      </p:cBhvr>
                                      <p:to>
                                        <p:strVal val="visible"/>
                                      </p:to>
                                    </p:set>
                                    <p:animEffect transition="in" filter="fade">
                                      <p:cBhvr>
                                        <p:cTn id="157" dur="500"/>
                                        <p:tgtEl>
                                          <p:spTgt spid="4">
                                            <p:txEl>
                                              <p:pRg st="51" end="51"/>
                                            </p:txEl>
                                          </p:spTgt>
                                        </p:tgtEl>
                                      </p:cBhvr>
                                    </p:animEffect>
                                  </p:childTnLst>
                                </p:cTn>
                              </p:par>
                              <p:par>
                                <p:cTn id="158" presetID="10" presetClass="entr" presetSubtype="0" fill="hold" nodeType="withEffect">
                                  <p:stCondLst>
                                    <p:cond delay="0"/>
                                  </p:stCondLst>
                                  <p:childTnLst>
                                    <p:set>
                                      <p:cBhvr>
                                        <p:cTn id="159" dur="1" fill="hold">
                                          <p:stCondLst>
                                            <p:cond delay="0"/>
                                          </p:stCondLst>
                                        </p:cTn>
                                        <p:tgtEl>
                                          <p:spTgt spid="4">
                                            <p:txEl>
                                              <p:pRg st="52" end="52"/>
                                            </p:txEl>
                                          </p:spTgt>
                                        </p:tgtEl>
                                        <p:attrNameLst>
                                          <p:attrName>style.visibility</p:attrName>
                                        </p:attrNameLst>
                                      </p:cBhvr>
                                      <p:to>
                                        <p:strVal val="visible"/>
                                      </p:to>
                                    </p:set>
                                    <p:animEffect transition="in" filter="fade">
                                      <p:cBhvr>
                                        <p:cTn id="160" dur="500"/>
                                        <p:tgtEl>
                                          <p:spTgt spid="4">
                                            <p:txEl>
                                              <p:pRg st="52" end="52"/>
                                            </p:txEl>
                                          </p:spTgt>
                                        </p:tgtEl>
                                      </p:cBhvr>
                                    </p:animEffect>
                                  </p:childTnLst>
                                </p:cTn>
                              </p:par>
                              <p:par>
                                <p:cTn id="161" presetID="10" presetClass="entr" presetSubtype="0" fill="hold" nodeType="withEffect">
                                  <p:stCondLst>
                                    <p:cond delay="0"/>
                                  </p:stCondLst>
                                  <p:childTnLst>
                                    <p:set>
                                      <p:cBhvr>
                                        <p:cTn id="162" dur="1" fill="hold">
                                          <p:stCondLst>
                                            <p:cond delay="0"/>
                                          </p:stCondLst>
                                        </p:cTn>
                                        <p:tgtEl>
                                          <p:spTgt spid="4">
                                            <p:txEl>
                                              <p:pRg st="54" end="54"/>
                                            </p:txEl>
                                          </p:spTgt>
                                        </p:tgtEl>
                                        <p:attrNameLst>
                                          <p:attrName>style.visibility</p:attrName>
                                        </p:attrNameLst>
                                      </p:cBhvr>
                                      <p:to>
                                        <p:strVal val="visible"/>
                                      </p:to>
                                    </p:set>
                                    <p:animEffect transition="in" filter="fade">
                                      <p:cBhvr>
                                        <p:cTn id="163" dur="500"/>
                                        <p:tgtEl>
                                          <p:spTgt spid="4">
                                            <p:txEl>
                                              <p:pRg st="54" end="54"/>
                                            </p:txEl>
                                          </p:spTgt>
                                        </p:tgtEl>
                                      </p:cBhvr>
                                    </p:animEffect>
                                  </p:childTnLst>
                                </p:cTn>
                              </p:par>
                              <p:par>
                                <p:cTn id="164" presetID="10" presetClass="entr" presetSubtype="0" fill="hold" nodeType="withEffect">
                                  <p:stCondLst>
                                    <p:cond delay="0"/>
                                  </p:stCondLst>
                                  <p:childTnLst>
                                    <p:set>
                                      <p:cBhvr>
                                        <p:cTn id="165" dur="1" fill="hold">
                                          <p:stCondLst>
                                            <p:cond delay="0"/>
                                          </p:stCondLst>
                                        </p:cTn>
                                        <p:tgtEl>
                                          <p:spTgt spid="4">
                                            <p:txEl>
                                              <p:pRg st="55" end="55"/>
                                            </p:txEl>
                                          </p:spTgt>
                                        </p:tgtEl>
                                        <p:attrNameLst>
                                          <p:attrName>style.visibility</p:attrName>
                                        </p:attrNameLst>
                                      </p:cBhvr>
                                      <p:to>
                                        <p:strVal val="visible"/>
                                      </p:to>
                                    </p:set>
                                    <p:animEffect transition="in" filter="fade">
                                      <p:cBhvr>
                                        <p:cTn id="166" dur="500"/>
                                        <p:tgtEl>
                                          <p:spTgt spid="4">
                                            <p:txEl>
                                              <p:pRg st="55" end="55"/>
                                            </p:txEl>
                                          </p:spTgt>
                                        </p:tgtEl>
                                      </p:cBhvr>
                                    </p:animEffect>
                                  </p:childTnLst>
                                </p:cTn>
                              </p:par>
                            </p:childTnLst>
                          </p:cTn>
                        </p:par>
                      </p:childTnLst>
                    </p:cTn>
                  </p:par>
                  <p:par>
                    <p:cTn id="167" fill="hold">
                      <p:stCondLst>
                        <p:cond delay="indefinite"/>
                      </p:stCondLst>
                      <p:childTnLst>
                        <p:par>
                          <p:cTn id="168" fill="hold">
                            <p:stCondLst>
                              <p:cond delay="0"/>
                            </p:stCondLst>
                            <p:childTnLst>
                              <p:par>
                                <p:cTn id="169" presetID="10" presetClass="entr" presetSubtype="0" fill="hold" nodeType="clickEffect">
                                  <p:stCondLst>
                                    <p:cond delay="0"/>
                                  </p:stCondLst>
                                  <p:childTnLst>
                                    <p:set>
                                      <p:cBhvr>
                                        <p:cTn id="170" dur="1" fill="hold">
                                          <p:stCondLst>
                                            <p:cond delay="0"/>
                                          </p:stCondLst>
                                        </p:cTn>
                                        <p:tgtEl>
                                          <p:spTgt spid="3">
                                            <p:txEl>
                                              <p:pRg st="12" end="12"/>
                                            </p:txEl>
                                          </p:spTgt>
                                        </p:tgtEl>
                                        <p:attrNameLst>
                                          <p:attrName>style.visibility</p:attrName>
                                        </p:attrNameLst>
                                      </p:cBhvr>
                                      <p:to>
                                        <p:strVal val="visible"/>
                                      </p:to>
                                    </p:set>
                                    <p:animEffect transition="in" filter="fade">
                                      <p:cBhvr>
                                        <p:cTn id="171" dur="500"/>
                                        <p:tgtEl>
                                          <p:spTgt spid="3">
                                            <p:txEl>
                                              <p:pRg st="12" end="12"/>
                                            </p:txEl>
                                          </p:spTgt>
                                        </p:tgtEl>
                                      </p:cBhvr>
                                    </p:animEffect>
                                  </p:childTnLst>
                                </p:cTn>
                              </p:par>
                              <p:par>
                                <p:cTn id="172" presetID="10" presetClass="exit" presetSubtype="0" fill="hold" nodeType="withEffect">
                                  <p:stCondLst>
                                    <p:cond delay="0"/>
                                  </p:stCondLst>
                                  <p:childTnLst>
                                    <p:animEffect transition="out" filter="fade">
                                      <p:cBhvr>
                                        <p:cTn id="173" dur="500"/>
                                        <p:tgtEl>
                                          <p:spTgt spid="15"/>
                                        </p:tgtEl>
                                      </p:cBhvr>
                                    </p:animEffect>
                                    <p:set>
                                      <p:cBhvr>
                                        <p:cTn id="174" dur="1" fill="hold">
                                          <p:stCondLst>
                                            <p:cond delay="499"/>
                                          </p:stCondLst>
                                        </p:cTn>
                                        <p:tgtEl>
                                          <p:spTgt spid="15"/>
                                        </p:tgtEl>
                                        <p:attrNameLst>
                                          <p:attrName>style.visibility</p:attrName>
                                        </p:attrNameLst>
                                      </p:cBhvr>
                                      <p:to>
                                        <p:strVal val="hidden"/>
                                      </p:to>
                                    </p:set>
                                  </p:childTnLst>
                                </p:cTn>
                              </p:par>
                              <p:par>
                                <p:cTn id="175" presetID="10" presetClass="entr" presetSubtype="0" fill="hold" nodeType="withEffect">
                                  <p:stCondLst>
                                    <p:cond delay="0"/>
                                  </p:stCondLst>
                                  <p:childTnLst>
                                    <p:set>
                                      <p:cBhvr>
                                        <p:cTn id="176" dur="1" fill="hold">
                                          <p:stCondLst>
                                            <p:cond delay="0"/>
                                          </p:stCondLst>
                                        </p:cTn>
                                        <p:tgtEl>
                                          <p:spTgt spid="4">
                                            <p:txEl>
                                              <p:pRg st="57" end="57"/>
                                            </p:txEl>
                                          </p:spTgt>
                                        </p:tgtEl>
                                        <p:attrNameLst>
                                          <p:attrName>style.visibility</p:attrName>
                                        </p:attrNameLst>
                                      </p:cBhvr>
                                      <p:to>
                                        <p:strVal val="visible"/>
                                      </p:to>
                                    </p:set>
                                    <p:animEffect transition="in" filter="fade">
                                      <p:cBhvr>
                                        <p:cTn id="177" dur="500"/>
                                        <p:tgtEl>
                                          <p:spTgt spid="4">
                                            <p:txEl>
                                              <p:pRg st="57" end="57"/>
                                            </p:txEl>
                                          </p:spTgt>
                                        </p:tgtEl>
                                      </p:cBhvr>
                                    </p:animEffect>
                                  </p:childTnLst>
                                </p:cTn>
                              </p:par>
                              <p:par>
                                <p:cTn id="178" presetID="10" presetClass="entr" presetSubtype="0" fill="hold" nodeType="withEffect">
                                  <p:stCondLst>
                                    <p:cond delay="0"/>
                                  </p:stCondLst>
                                  <p:childTnLst>
                                    <p:set>
                                      <p:cBhvr>
                                        <p:cTn id="179" dur="1" fill="hold">
                                          <p:stCondLst>
                                            <p:cond delay="0"/>
                                          </p:stCondLst>
                                        </p:cTn>
                                        <p:tgtEl>
                                          <p:spTgt spid="4">
                                            <p:txEl>
                                              <p:pRg st="58" end="58"/>
                                            </p:txEl>
                                          </p:spTgt>
                                        </p:tgtEl>
                                        <p:attrNameLst>
                                          <p:attrName>style.visibility</p:attrName>
                                        </p:attrNameLst>
                                      </p:cBhvr>
                                      <p:to>
                                        <p:strVal val="visible"/>
                                      </p:to>
                                    </p:set>
                                    <p:animEffect transition="in" filter="fade">
                                      <p:cBhvr>
                                        <p:cTn id="180" dur="500"/>
                                        <p:tgtEl>
                                          <p:spTgt spid="4">
                                            <p:txEl>
                                              <p:pRg st="58" end="58"/>
                                            </p:txEl>
                                          </p:spTgt>
                                        </p:tgtEl>
                                      </p:cBhvr>
                                    </p:animEffect>
                                  </p:childTnLst>
                                </p:cTn>
                              </p:par>
                              <p:par>
                                <p:cTn id="181" presetID="10" presetClass="entr" presetSubtype="0" fill="hold" nodeType="withEffect">
                                  <p:stCondLst>
                                    <p:cond delay="0"/>
                                  </p:stCondLst>
                                  <p:childTnLst>
                                    <p:set>
                                      <p:cBhvr>
                                        <p:cTn id="182" dur="1" fill="hold">
                                          <p:stCondLst>
                                            <p:cond delay="0"/>
                                          </p:stCondLst>
                                        </p:cTn>
                                        <p:tgtEl>
                                          <p:spTgt spid="4">
                                            <p:txEl>
                                              <p:pRg st="59" end="59"/>
                                            </p:txEl>
                                          </p:spTgt>
                                        </p:tgtEl>
                                        <p:attrNameLst>
                                          <p:attrName>style.visibility</p:attrName>
                                        </p:attrNameLst>
                                      </p:cBhvr>
                                      <p:to>
                                        <p:strVal val="visible"/>
                                      </p:to>
                                    </p:set>
                                    <p:animEffect transition="in" filter="fade">
                                      <p:cBhvr>
                                        <p:cTn id="183" dur="500"/>
                                        <p:tgtEl>
                                          <p:spTgt spid="4">
                                            <p:txEl>
                                              <p:pRg st="59" end="59"/>
                                            </p:txEl>
                                          </p:spTgt>
                                        </p:tgtEl>
                                      </p:cBhvr>
                                    </p:animEffect>
                                  </p:childTnLst>
                                </p:cTn>
                              </p:par>
                            </p:childTnLst>
                          </p:cTn>
                        </p:par>
                      </p:childTnLst>
                    </p:cTn>
                  </p:par>
                  <p:par>
                    <p:cTn id="184" fill="hold">
                      <p:stCondLst>
                        <p:cond delay="indefinite"/>
                      </p:stCondLst>
                      <p:childTnLst>
                        <p:par>
                          <p:cTn id="185" fill="hold">
                            <p:stCondLst>
                              <p:cond delay="0"/>
                            </p:stCondLst>
                            <p:childTnLst>
                              <p:par>
                                <p:cTn id="186" presetID="10" presetClass="entr" presetSubtype="0" fill="hold" nodeType="clickEffect">
                                  <p:stCondLst>
                                    <p:cond delay="0"/>
                                  </p:stCondLst>
                                  <p:childTnLst>
                                    <p:set>
                                      <p:cBhvr>
                                        <p:cTn id="187" dur="1" fill="hold">
                                          <p:stCondLst>
                                            <p:cond delay="0"/>
                                          </p:stCondLst>
                                        </p:cTn>
                                        <p:tgtEl>
                                          <p:spTgt spid="3">
                                            <p:txEl>
                                              <p:pRg st="13" end="13"/>
                                            </p:txEl>
                                          </p:spTgt>
                                        </p:tgtEl>
                                        <p:attrNameLst>
                                          <p:attrName>style.visibility</p:attrName>
                                        </p:attrNameLst>
                                      </p:cBhvr>
                                      <p:to>
                                        <p:strVal val="visible"/>
                                      </p:to>
                                    </p:set>
                                    <p:animEffect transition="in" filter="fade">
                                      <p:cBhvr>
                                        <p:cTn id="188" dur="500"/>
                                        <p:tgtEl>
                                          <p:spTgt spid="3">
                                            <p:txEl>
                                              <p:pRg st="13" end="13"/>
                                            </p:txEl>
                                          </p:spTgt>
                                        </p:tgtEl>
                                      </p:cBhvr>
                                    </p:animEffect>
                                  </p:childTnLst>
                                </p:cTn>
                              </p:par>
                              <p:par>
                                <p:cTn id="189" presetID="10" presetClass="entr" presetSubtype="0" fill="hold" nodeType="withEffect">
                                  <p:stCondLst>
                                    <p:cond delay="0"/>
                                  </p:stCondLst>
                                  <p:childTnLst>
                                    <p:set>
                                      <p:cBhvr>
                                        <p:cTn id="190" dur="1" fill="hold">
                                          <p:stCondLst>
                                            <p:cond delay="0"/>
                                          </p:stCondLst>
                                        </p:cTn>
                                        <p:tgtEl>
                                          <p:spTgt spid="4">
                                            <p:txEl>
                                              <p:pRg st="61" end="61"/>
                                            </p:txEl>
                                          </p:spTgt>
                                        </p:tgtEl>
                                        <p:attrNameLst>
                                          <p:attrName>style.visibility</p:attrName>
                                        </p:attrNameLst>
                                      </p:cBhvr>
                                      <p:to>
                                        <p:strVal val="visible"/>
                                      </p:to>
                                    </p:set>
                                    <p:animEffect transition="in" filter="fade">
                                      <p:cBhvr>
                                        <p:cTn id="191" dur="500"/>
                                        <p:tgtEl>
                                          <p:spTgt spid="4">
                                            <p:txEl>
                                              <p:pRg st="61" end="61"/>
                                            </p:txEl>
                                          </p:spTgt>
                                        </p:tgtEl>
                                      </p:cBhvr>
                                    </p:animEffect>
                                  </p:childTnLst>
                                </p:cTn>
                              </p:par>
                              <p:par>
                                <p:cTn id="192" presetID="10" presetClass="entr" presetSubtype="0" fill="hold" nodeType="withEffect">
                                  <p:stCondLst>
                                    <p:cond delay="0"/>
                                  </p:stCondLst>
                                  <p:childTnLst>
                                    <p:set>
                                      <p:cBhvr>
                                        <p:cTn id="193" dur="1" fill="hold">
                                          <p:stCondLst>
                                            <p:cond delay="0"/>
                                          </p:stCondLst>
                                        </p:cTn>
                                        <p:tgtEl>
                                          <p:spTgt spid="4">
                                            <p:txEl>
                                              <p:pRg st="62" end="62"/>
                                            </p:txEl>
                                          </p:spTgt>
                                        </p:tgtEl>
                                        <p:attrNameLst>
                                          <p:attrName>style.visibility</p:attrName>
                                        </p:attrNameLst>
                                      </p:cBhvr>
                                      <p:to>
                                        <p:strVal val="visible"/>
                                      </p:to>
                                    </p:set>
                                    <p:animEffect transition="in" filter="fade">
                                      <p:cBhvr>
                                        <p:cTn id="194" dur="500"/>
                                        <p:tgtEl>
                                          <p:spTgt spid="4">
                                            <p:txEl>
                                              <p:pRg st="62" end="62"/>
                                            </p:txEl>
                                          </p:spTgt>
                                        </p:tgtEl>
                                      </p:cBhvr>
                                    </p:animEffect>
                                  </p:childTnLst>
                                </p:cTn>
                              </p:par>
                              <p:par>
                                <p:cTn id="195" presetID="10" presetClass="entr" presetSubtype="0" fill="hold" nodeType="withEffect">
                                  <p:stCondLst>
                                    <p:cond delay="0"/>
                                  </p:stCondLst>
                                  <p:childTnLst>
                                    <p:set>
                                      <p:cBhvr>
                                        <p:cTn id="196" dur="1" fill="hold">
                                          <p:stCondLst>
                                            <p:cond delay="0"/>
                                          </p:stCondLst>
                                        </p:cTn>
                                        <p:tgtEl>
                                          <p:spTgt spid="4">
                                            <p:txEl>
                                              <p:pRg st="63" end="63"/>
                                            </p:txEl>
                                          </p:spTgt>
                                        </p:tgtEl>
                                        <p:attrNameLst>
                                          <p:attrName>style.visibility</p:attrName>
                                        </p:attrNameLst>
                                      </p:cBhvr>
                                      <p:to>
                                        <p:strVal val="visible"/>
                                      </p:to>
                                    </p:set>
                                    <p:animEffect transition="in" filter="fade">
                                      <p:cBhvr>
                                        <p:cTn id="197" dur="500"/>
                                        <p:tgtEl>
                                          <p:spTgt spid="4">
                                            <p:txEl>
                                              <p:pRg st="63" end="63"/>
                                            </p:txEl>
                                          </p:spTgt>
                                        </p:tgtEl>
                                      </p:cBhvr>
                                    </p:animEffect>
                                  </p:childTnLst>
                                </p:cTn>
                              </p:par>
                            </p:childTnLst>
                          </p:cTn>
                        </p:par>
                      </p:childTnLst>
                    </p:cTn>
                  </p:par>
                  <p:par>
                    <p:cTn id="198" fill="hold">
                      <p:stCondLst>
                        <p:cond delay="indefinite"/>
                      </p:stCondLst>
                      <p:childTnLst>
                        <p:par>
                          <p:cTn id="199" fill="hold">
                            <p:stCondLst>
                              <p:cond delay="0"/>
                            </p:stCondLst>
                            <p:childTnLst>
                              <p:par>
                                <p:cTn id="200" presetID="10" presetClass="entr" presetSubtype="0" fill="hold" nodeType="clickEffect">
                                  <p:stCondLst>
                                    <p:cond delay="0"/>
                                  </p:stCondLst>
                                  <p:childTnLst>
                                    <p:set>
                                      <p:cBhvr>
                                        <p:cTn id="201" dur="1" fill="hold">
                                          <p:stCondLst>
                                            <p:cond delay="0"/>
                                          </p:stCondLst>
                                        </p:cTn>
                                        <p:tgtEl>
                                          <p:spTgt spid="3">
                                            <p:txEl>
                                              <p:pRg st="14" end="14"/>
                                            </p:txEl>
                                          </p:spTgt>
                                        </p:tgtEl>
                                        <p:attrNameLst>
                                          <p:attrName>style.visibility</p:attrName>
                                        </p:attrNameLst>
                                      </p:cBhvr>
                                      <p:to>
                                        <p:strVal val="visible"/>
                                      </p:to>
                                    </p:set>
                                    <p:animEffect transition="in" filter="fade">
                                      <p:cBhvr>
                                        <p:cTn id="202" dur="500"/>
                                        <p:tgtEl>
                                          <p:spTgt spid="3">
                                            <p:txEl>
                                              <p:pRg st="14" end="14"/>
                                            </p:txEl>
                                          </p:spTgt>
                                        </p:tgtEl>
                                      </p:cBhvr>
                                    </p:animEffect>
                                  </p:childTnLst>
                                </p:cTn>
                              </p:par>
                              <p:par>
                                <p:cTn id="203" presetID="10" presetClass="entr" presetSubtype="0" fill="hold" nodeType="withEffect">
                                  <p:stCondLst>
                                    <p:cond delay="0"/>
                                  </p:stCondLst>
                                  <p:childTnLst>
                                    <p:set>
                                      <p:cBhvr>
                                        <p:cTn id="204" dur="1" fill="hold">
                                          <p:stCondLst>
                                            <p:cond delay="0"/>
                                          </p:stCondLst>
                                        </p:cTn>
                                        <p:tgtEl>
                                          <p:spTgt spid="4">
                                            <p:txEl>
                                              <p:pRg st="65" end="65"/>
                                            </p:txEl>
                                          </p:spTgt>
                                        </p:tgtEl>
                                        <p:attrNameLst>
                                          <p:attrName>style.visibility</p:attrName>
                                        </p:attrNameLst>
                                      </p:cBhvr>
                                      <p:to>
                                        <p:strVal val="visible"/>
                                      </p:to>
                                    </p:set>
                                    <p:animEffect transition="in" filter="fade">
                                      <p:cBhvr>
                                        <p:cTn id="205" dur="500"/>
                                        <p:tgtEl>
                                          <p:spTgt spid="4">
                                            <p:txEl>
                                              <p:pRg st="65" end="65"/>
                                            </p:txEl>
                                          </p:spTgt>
                                        </p:tgtEl>
                                      </p:cBhvr>
                                    </p:animEffect>
                                  </p:childTnLst>
                                </p:cTn>
                              </p:par>
                              <p:par>
                                <p:cTn id="206" presetID="10" presetClass="entr" presetSubtype="0" fill="hold" nodeType="withEffect">
                                  <p:stCondLst>
                                    <p:cond delay="0"/>
                                  </p:stCondLst>
                                  <p:childTnLst>
                                    <p:set>
                                      <p:cBhvr>
                                        <p:cTn id="207" dur="1" fill="hold">
                                          <p:stCondLst>
                                            <p:cond delay="0"/>
                                          </p:stCondLst>
                                        </p:cTn>
                                        <p:tgtEl>
                                          <p:spTgt spid="4">
                                            <p:txEl>
                                              <p:pRg st="66" end="66"/>
                                            </p:txEl>
                                          </p:spTgt>
                                        </p:tgtEl>
                                        <p:attrNameLst>
                                          <p:attrName>style.visibility</p:attrName>
                                        </p:attrNameLst>
                                      </p:cBhvr>
                                      <p:to>
                                        <p:strVal val="visible"/>
                                      </p:to>
                                    </p:set>
                                    <p:animEffect transition="in" filter="fade">
                                      <p:cBhvr>
                                        <p:cTn id="208" dur="500"/>
                                        <p:tgtEl>
                                          <p:spTgt spid="4">
                                            <p:txEl>
                                              <p:pRg st="66" end="66"/>
                                            </p:txEl>
                                          </p:spTgt>
                                        </p:tgtEl>
                                      </p:cBhvr>
                                    </p:animEffect>
                                  </p:childTnLst>
                                </p:cTn>
                              </p:par>
                              <p:par>
                                <p:cTn id="209" presetID="10" presetClass="entr" presetSubtype="0" fill="hold" nodeType="withEffect">
                                  <p:stCondLst>
                                    <p:cond delay="0"/>
                                  </p:stCondLst>
                                  <p:childTnLst>
                                    <p:set>
                                      <p:cBhvr>
                                        <p:cTn id="210" dur="1" fill="hold">
                                          <p:stCondLst>
                                            <p:cond delay="0"/>
                                          </p:stCondLst>
                                        </p:cTn>
                                        <p:tgtEl>
                                          <p:spTgt spid="4">
                                            <p:txEl>
                                              <p:pRg st="67" end="67"/>
                                            </p:txEl>
                                          </p:spTgt>
                                        </p:tgtEl>
                                        <p:attrNameLst>
                                          <p:attrName>style.visibility</p:attrName>
                                        </p:attrNameLst>
                                      </p:cBhvr>
                                      <p:to>
                                        <p:strVal val="visible"/>
                                      </p:to>
                                    </p:set>
                                    <p:animEffect transition="in" filter="fade">
                                      <p:cBhvr>
                                        <p:cTn id="211" dur="500"/>
                                        <p:tgtEl>
                                          <p:spTgt spid="4">
                                            <p:txEl>
                                              <p:pRg st="67" end="67"/>
                                            </p:txEl>
                                          </p:spTgt>
                                        </p:tgtEl>
                                      </p:cBhvr>
                                    </p:animEffect>
                                  </p:childTnLst>
                                </p:cTn>
                              </p:par>
                            </p:childTnLst>
                          </p:cTn>
                        </p:par>
                      </p:childTnLst>
                    </p:cTn>
                  </p:par>
                  <p:par>
                    <p:cTn id="212" fill="hold">
                      <p:stCondLst>
                        <p:cond delay="indefinite"/>
                      </p:stCondLst>
                      <p:childTnLst>
                        <p:par>
                          <p:cTn id="213" fill="hold">
                            <p:stCondLst>
                              <p:cond delay="0"/>
                            </p:stCondLst>
                            <p:childTnLst>
                              <p:par>
                                <p:cTn id="214" presetID="10" presetClass="entr" presetSubtype="0" fill="hold" nodeType="clickEffect">
                                  <p:stCondLst>
                                    <p:cond delay="0"/>
                                  </p:stCondLst>
                                  <p:childTnLst>
                                    <p:set>
                                      <p:cBhvr>
                                        <p:cTn id="215" dur="1" fill="hold">
                                          <p:stCondLst>
                                            <p:cond delay="0"/>
                                          </p:stCondLst>
                                        </p:cTn>
                                        <p:tgtEl>
                                          <p:spTgt spid="3">
                                            <p:txEl>
                                              <p:pRg st="15" end="15"/>
                                            </p:txEl>
                                          </p:spTgt>
                                        </p:tgtEl>
                                        <p:attrNameLst>
                                          <p:attrName>style.visibility</p:attrName>
                                        </p:attrNameLst>
                                      </p:cBhvr>
                                      <p:to>
                                        <p:strVal val="visible"/>
                                      </p:to>
                                    </p:set>
                                    <p:animEffect transition="in" filter="fade">
                                      <p:cBhvr>
                                        <p:cTn id="216" dur="500"/>
                                        <p:tgtEl>
                                          <p:spTgt spid="3">
                                            <p:txEl>
                                              <p:pRg st="15" end="15"/>
                                            </p:txEl>
                                          </p:spTgt>
                                        </p:tgtEl>
                                      </p:cBhvr>
                                    </p:animEffect>
                                  </p:childTnLst>
                                </p:cTn>
                              </p:par>
                              <p:par>
                                <p:cTn id="217" presetID="10" presetClass="entr" presetSubtype="0" fill="hold" nodeType="withEffect">
                                  <p:stCondLst>
                                    <p:cond delay="0"/>
                                  </p:stCondLst>
                                  <p:childTnLst>
                                    <p:set>
                                      <p:cBhvr>
                                        <p:cTn id="218" dur="1" fill="hold">
                                          <p:stCondLst>
                                            <p:cond delay="0"/>
                                          </p:stCondLst>
                                        </p:cTn>
                                        <p:tgtEl>
                                          <p:spTgt spid="4">
                                            <p:txEl>
                                              <p:pRg st="69" end="69"/>
                                            </p:txEl>
                                          </p:spTgt>
                                        </p:tgtEl>
                                        <p:attrNameLst>
                                          <p:attrName>style.visibility</p:attrName>
                                        </p:attrNameLst>
                                      </p:cBhvr>
                                      <p:to>
                                        <p:strVal val="visible"/>
                                      </p:to>
                                    </p:set>
                                    <p:animEffect transition="in" filter="fade">
                                      <p:cBhvr>
                                        <p:cTn id="219" dur="500"/>
                                        <p:tgtEl>
                                          <p:spTgt spid="4">
                                            <p:txEl>
                                              <p:pRg st="69" end="69"/>
                                            </p:txEl>
                                          </p:spTgt>
                                        </p:tgtEl>
                                      </p:cBhvr>
                                    </p:animEffect>
                                  </p:childTnLst>
                                </p:cTn>
                              </p:par>
                              <p:par>
                                <p:cTn id="220" presetID="10" presetClass="entr" presetSubtype="0" fill="hold" nodeType="withEffect">
                                  <p:stCondLst>
                                    <p:cond delay="0"/>
                                  </p:stCondLst>
                                  <p:childTnLst>
                                    <p:set>
                                      <p:cBhvr>
                                        <p:cTn id="221" dur="1" fill="hold">
                                          <p:stCondLst>
                                            <p:cond delay="0"/>
                                          </p:stCondLst>
                                        </p:cTn>
                                        <p:tgtEl>
                                          <p:spTgt spid="4">
                                            <p:txEl>
                                              <p:pRg st="70" end="70"/>
                                            </p:txEl>
                                          </p:spTgt>
                                        </p:tgtEl>
                                        <p:attrNameLst>
                                          <p:attrName>style.visibility</p:attrName>
                                        </p:attrNameLst>
                                      </p:cBhvr>
                                      <p:to>
                                        <p:strVal val="visible"/>
                                      </p:to>
                                    </p:set>
                                    <p:animEffect transition="in" filter="fade">
                                      <p:cBhvr>
                                        <p:cTn id="222" dur="500"/>
                                        <p:tgtEl>
                                          <p:spTgt spid="4">
                                            <p:txEl>
                                              <p:pRg st="70" end="70"/>
                                            </p:txEl>
                                          </p:spTgt>
                                        </p:tgtEl>
                                      </p:cBhvr>
                                    </p:animEffect>
                                  </p:childTnLst>
                                </p:cTn>
                              </p:par>
                              <p:par>
                                <p:cTn id="223" presetID="10" presetClass="entr" presetSubtype="0" fill="hold" nodeType="withEffect">
                                  <p:stCondLst>
                                    <p:cond delay="0"/>
                                  </p:stCondLst>
                                  <p:childTnLst>
                                    <p:set>
                                      <p:cBhvr>
                                        <p:cTn id="224" dur="1" fill="hold">
                                          <p:stCondLst>
                                            <p:cond delay="0"/>
                                          </p:stCondLst>
                                        </p:cTn>
                                        <p:tgtEl>
                                          <p:spTgt spid="4">
                                            <p:txEl>
                                              <p:pRg st="71" end="71"/>
                                            </p:txEl>
                                          </p:spTgt>
                                        </p:tgtEl>
                                        <p:attrNameLst>
                                          <p:attrName>style.visibility</p:attrName>
                                        </p:attrNameLst>
                                      </p:cBhvr>
                                      <p:to>
                                        <p:strVal val="visible"/>
                                      </p:to>
                                    </p:set>
                                    <p:animEffect transition="in" filter="fade">
                                      <p:cBhvr>
                                        <p:cTn id="225" dur="500"/>
                                        <p:tgtEl>
                                          <p:spTgt spid="4">
                                            <p:txEl>
                                              <p:pRg st="71" end="71"/>
                                            </p:txEl>
                                          </p:spTgt>
                                        </p:tgtEl>
                                      </p:cBhvr>
                                    </p:animEffect>
                                  </p:childTnLst>
                                </p:cTn>
                              </p:par>
                              <p:par>
                                <p:cTn id="226" presetID="10" presetClass="entr" presetSubtype="0" fill="hold" nodeType="withEffect">
                                  <p:stCondLst>
                                    <p:cond delay="0"/>
                                  </p:stCondLst>
                                  <p:childTnLst>
                                    <p:set>
                                      <p:cBhvr>
                                        <p:cTn id="227" dur="1" fill="hold">
                                          <p:stCondLst>
                                            <p:cond delay="0"/>
                                          </p:stCondLst>
                                        </p:cTn>
                                        <p:tgtEl>
                                          <p:spTgt spid="4">
                                            <p:txEl>
                                              <p:pRg st="72" end="72"/>
                                            </p:txEl>
                                          </p:spTgt>
                                        </p:tgtEl>
                                        <p:attrNameLst>
                                          <p:attrName>style.visibility</p:attrName>
                                        </p:attrNameLst>
                                      </p:cBhvr>
                                      <p:to>
                                        <p:strVal val="visible"/>
                                      </p:to>
                                    </p:set>
                                    <p:animEffect transition="in" filter="fade">
                                      <p:cBhvr>
                                        <p:cTn id="228" dur="500"/>
                                        <p:tgtEl>
                                          <p:spTgt spid="4">
                                            <p:txEl>
                                              <p:pRg st="72" end="72"/>
                                            </p:txEl>
                                          </p:spTgt>
                                        </p:tgtEl>
                                      </p:cBhvr>
                                    </p:animEffect>
                                  </p:childTnLst>
                                </p:cTn>
                              </p:par>
                              <p:par>
                                <p:cTn id="229" presetID="10" presetClass="entr" presetSubtype="0" fill="hold" nodeType="withEffect">
                                  <p:stCondLst>
                                    <p:cond delay="0"/>
                                  </p:stCondLst>
                                  <p:childTnLst>
                                    <p:set>
                                      <p:cBhvr>
                                        <p:cTn id="230" dur="1" fill="hold">
                                          <p:stCondLst>
                                            <p:cond delay="0"/>
                                          </p:stCondLst>
                                        </p:cTn>
                                        <p:tgtEl>
                                          <p:spTgt spid="4">
                                            <p:txEl>
                                              <p:pRg st="73" end="73"/>
                                            </p:txEl>
                                          </p:spTgt>
                                        </p:tgtEl>
                                        <p:attrNameLst>
                                          <p:attrName>style.visibility</p:attrName>
                                        </p:attrNameLst>
                                      </p:cBhvr>
                                      <p:to>
                                        <p:strVal val="visible"/>
                                      </p:to>
                                    </p:set>
                                    <p:animEffect transition="in" filter="fade">
                                      <p:cBhvr>
                                        <p:cTn id="231" dur="500"/>
                                        <p:tgtEl>
                                          <p:spTgt spid="4">
                                            <p:txEl>
                                              <p:pRg st="73" end="73"/>
                                            </p:txEl>
                                          </p:spTgt>
                                        </p:tgtEl>
                                      </p:cBhvr>
                                    </p:animEffect>
                                  </p:childTnLst>
                                </p:cTn>
                              </p:par>
                              <p:par>
                                <p:cTn id="232" presetID="10" presetClass="entr" presetSubtype="0" fill="hold" nodeType="withEffect">
                                  <p:stCondLst>
                                    <p:cond delay="0"/>
                                  </p:stCondLst>
                                  <p:childTnLst>
                                    <p:set>
                                      <p:cBhvr>
                                        <p:cTn id="233" dur="1" fill="hold">
                                          <p:stCondLst>
                                            <p:cond delay="0"/>
                                          </p:stCondLst>
                                        </p:cTn>
                                        <p:tgtEl>
                                          <p:spTgt spid="4">
                                            <p:txEl>
                                              <p:pRg st="74" end="74"/>
                                            </p:txEl>
                                          </p:spTgt>
                                        </p:tgtEl>
                                        <p:attrNameLst>
                                          <p:attrName>style.visibility</p:attrName>
                                        </p:attrNameLst>
                                      </p:cBhvr>
                                      <p:to>
                                        <p:strVal val="visible"/>
                                      </p:to>
                                    </p:set>
                                    <p:animEffect transition="in" filter="fade">
                                      <p:cBhvr>
                                        <p:cTn id="234" dur="500"/>
                                        <p:tgtEl>
                                          <p:spTgt spid="4">
                                            <p:txEl>
                                              <p:pRg st="74" end="74"/>
                                            </p:txEl>
                                          </p:spTgt>
                                        </p:tgtEl>
                                      </p:cBhvr>
                                    </p:animEffect>
                                  </p:childTnLst>
                                </p:cTn>
                              </p:par>
                              <p:par>
                                <p:cTn id="235" presetID="10" presetClass="entr" presetSubtype="0" fill="hold" nodeType="withEffect">
                                  <p:stCondLst>
                                    <p:cond delay="0"/>
                                  </p:stCondLst>
                                  <p:childTnLst>
                                    <p:set>
                                      <p:cBhvr>
                                        <p:cTn id="236" dur="1" fill="hold">
                                          <p:stCondLst>
                                            <p:cond delay="0"/>
                                          </p:stCondLst>
                                        </p:cTn>
                                        <p:tgtEl>
                                          <p:spTgt spid="4">
                                            <p:txEl>
                                              <p:pRg st="75" end="75"/>
                                            </p:txEl>
                                          </p:spTgt>
                                        </p:tgtEl>
                                        <p:attrNameLst>
                                          <p:attrName>style.visibility</p:attrName>
                                        </p:attrNameLst>
                                      </p:cBhvr>
                                      <p:to>
                                        <p:strVal val="visible"/>
                                      </p:to>
                                    </p:set>
                                    <p:animEffect transition="in" filter="fade">
                                      <p:cBhvr>
                                        <p:cTn id="237" dur="500"/>
                                        <p:tgtEl>
                                          <p:spTgt spid="4">
                                            <p:txEl>
                                              <p:pRg st="75" end="75"/>
                                            </p:txEl>
                                          </p:spTgt>
                                        </p:tgtEl>
                                      </p:cBhvr>
                                    </p:animEffect>
                                  </p:childTnLst>
                                </p:cTn>
                              </p:par>
                            </p:childTnLst>
                          </p:cTn>
                        </p:par>
                      </p:childTnLst>
                    </p:cTn>
                  </p:par>
                  <p:par>
                    <p:cTn id="238" fill="hold">
                      <p:stCondLst>
                        <p:cond delay="indefinite"/>
                      </p:stCondLst>
                      <p:childTnLst>
                        <p:par>
                          <p:cTn id="239" fill="hold">
                            <p:stCondLst>
                              <p:cond delay="0"/>
                            </p:stCondLst>
                            <p:childTnLst>
                              <p:par>
                                <p:cTn id="240" presetID="10" presetClass="entr" presetSubtype="0" fill="hold" nodeType="clickEffect">
                                  <p:stCondLst>
                                    <p:cond delay="0"/>
                                  </p:stCondLst>
                                  <p:childTnLst>
                                    <p:set>
                                      <p:cBhvr>
                                        <p:cTn id="241" dur="1" fill="hold">
                                          <p:stCondLst>
                                            <p:cond delay="0"/>
                                          </p:stCondLst>
                                        </p:cTn>
                                        <p:tgtEl>
                                          <p:spTgt spid="3">
                                            <p:txEl>
                                              <p:pRg st="16" end="16"/>
                                            </p:txEl>
                                          </p:spTgt>
                                        </p:tgtEl>
                                        <p:attrNameLst>
                                          <p:attrName>style.visibility</p:attrName>
                                        </p:attrNameLst>
                                      </p:cBhvr>
                                      <p:to>
                                        <p:strVal val="visible"/>
                                      </p:to>
                                    </p:set>
                                    <p:animEffect transition="in" filter="fade">
                                      <p:cBhvr>
                                        <p:cTn id="242" dur="500"/>
                                        <p:tgtEl>
                                          <p:spTgt spid="3">
                                            <p:txEl>
                                              <p:pRg st="16" end="16"/>
                                            </p:txEl>
                                          </p:spTgt>
                                        </p:tgtEl>
                                      </p:cBhvr>
                                    </p:animEffect>
                                  </p:childTnLst>
                                </p:cTn>
                              </p:par>
                              <p:par>
                                <p:cTn id="243" presetID="10" presetClass="entr" presetSubtype="0" fill="hold" nodeType="withEffect">
                                  <p:stCondLst>
                                    <p:cond delay="0"/>
                                  </p:stCondLst>
                                  <p:childTnLst>
                                    <p:set>
                                      <p:cBhvr>
                                        <p:cTn id="244" dur="1" fill="hold">
                                          <p:stCondLst>
                                            <p:cond delay="0"/>
                                          </p:stCondLst>
                                        </p:cTn>
                                        <p:tgtEl>
                                          <p:spTgt spid="4">
                                            <p:txEl>
                                              <p:pRg st="77" end="77"/>
                                            </p:txEl>
                                          </p:spTgt>
                                        </p:tgtEl>
                                        <p:attrNameLst>
                                          <p:attrName>style.visibility</p:attrName>
                                        </p:attrNameLst>
                                      </p:cBhvr>
                                      <p:to>
                                        <p:strVal val="visible"/>
                                      </p:to>
                                    </p:set>
                                    <p:animEffect transition="in" filter="fade">
                                      <p:cBhvr>
                                        <p:cTn id="245" dur="500"/>
                                        <p:tgtEl>
                                          <p:spTgt spid="4">
                                            <p:txEl>
                                              <p:pRg st="77" end="77"/>
                                            </p:txEl>
                                          </p:spTgt>
                                        </p:tgtEl>
                                      </p:cBhvr>
                                    </p:animEffect>
                                  </p:childTnLst>
                                </p:cTn>
                              </p:par>
                              <p:par>
                                <p:cTn id="246" presetID="10" presetClass="entr" presetSubtype="0" fill="hold" nodeType="withEffect">
                                  <p:stCondLst>
                                    <p:cond delay="0"/>
                                  </p:stCondLst>
                                  <p:childTnLst>
                                    <p:set>
                                      <p:cBhvr>
                                        <p:cTn id="247" dur="1" fill="hold">
                                          <p:stCondLst>
                                            <p:cond delay="0"/>
                                          </p:stCondLst>
                                        </p:cTn>
                                        <p:tgtEl>
                                          <p:spTgt spid="4">
                                            <p:txEl>
                                              <p:pRg st="78" end="78"/>
                                            </p:txEl>
                                          </p:spTgt>
                                        </p:tgtEl>
                                        <p:attrNameLst>
                                          <p:attrName>style.visibility</p:attrName>
                                        </p:attrNameLst>
                                      </p:cBhvr>
                                      <p:to>
                                        <p:strVal val="visible"/>
                                      </p:to>
                                    </p:set>
                                    <p:animEffect transition="in" filter="fade">
                                      <p:cBhvr>
                                        <p:cTn id="248" dur="500"/>
                                        <p:tgtEl>
                                          <p:spTgt spid="4">
                                            <p:txEl>
                                              <p:pRg st="78" end="78"/>
                                            </p:txEl>
                                          </p:spTgt>
                                        </p:tgtEl>
                                      </p:cBhvr>
                                    </p:animEffect>
                                  </p:childTnLst>
                                </p:cTn>
                              </p:par>
                              <p:par>
                                <p:cTn id="249" presetID="10" presetClass="entr" presetSubtype="0" fill="hold" nodeType="withEffect">
                                  <p:stCondLst>
                                    <p:cond delay="0"/>
                                  </p:stCondLst>
                                  <p:childTnLst>
                                    <p:set>
                                      <p:cBhvr>
                                        <p:cTn id="250" dur="1" fill="hold">
                                          <p:stCondLst>
                                            <p:cond delay="0"/>
                                          </p:stCondLst>
                                        </p:cTn>
                                        <p:tgtEl>
                                          <p:spTgt spid="4">
                                            <p:txEl>
                                              <p:pRg st="79" end="79"/>
                                            </p:txEl>
                                          </p:spTgt>
                                        </p:tgtEl>
                                        <p:attrNameLst>
                                          <p:attrName>style.visibility</p:attrName>
                                        </p:attrNameLst>
                                      </p:cBhvr>
                                      <p:to>
                                        <p:strVal val="visible"/>
                                      </p:to>
                                    </p:set>
                                    <p:animEffect transition="in" filter="fade">
                                      <p:cBhvr>
                                        <p:cTn id="251" dur="500"/>
                                        <p:tgtEl>
                                          <p:spTgt spid="4">
                                            <p:txEl>
                                              <p:pRg st="79" end="79"/>
                                            </p:txEl>
                                          </p:spTgt>
                                        </p:tgtEl>
                                      </p:cBhvr>
                                    </p:animEffect>
                                  </p:childTnLst>
                                </p:cTn>
                              </p:par>
                              <p:par>
                                <p:cTn id="252" presetID="10" presetClass="entr" presetSubtype="0" fill="hold" nodeType="withEffect">
                                  <p:stCondLst>
                                    <p:cond delay="0"/>
                                  </p:stCondLst>
                                  <p:childTnLst>
                                    <p:set>
                                      <p:cBhvr>
                                        <p:cTn id="253" dur="1" fill="hold">
                                          <p:stCondLst>
                                            <p:cond delay="0"/>
                                          </p:stCondLst>
                                        </p:cTn>
                                        <p:tgtEl>
                                          <p:spTgt spid="4">
                                            <p:txEl>
                                              <p:pRg st="81" end="81"/>
                                            </p:txEl>
                                          </p:spTgt>
                                        </p:tgtEl>
                                        <p:attrNameLst>
                                          <p:attrName>style.visibility</p:attrName>
                                        </p:attrNameLst>
                                      </p:cBhvr>
                                      <p:to>
                                        <p:strVal val="visible"/>
                                      </p:to>
                                    </p:set>
                                    <p:animEffect transition="in" filter="fade">
                                      <p:cBhvr>
                                        <p:cTn id="254" dur="500"/>
                                        <p:tgtEl>
                                          <p:spTgt spid="4">
                                            <p:txEl>
                                              <p:pRg st="81" end="81"/>
                                            </p:txEl>
                                          </p:spTgt>
                                        </p:tgtEl>
                                      </p:cBhvr>
                                    </p:animEffect>
                                  </p:childTnLst>
                                </p:cTn>
                              </p:par>
                              <p:par>
                                <p:cTn id="255" presetID="10" presetClass="entr" presetSubtype="0" fill="hold" nodeType="withEffect">
                                  <p:stCondLst>
                                    <p:cond delay="0"/>
                                  </p:stCondLst>
                                  <p:childTnLst>
                                    <p:set>
                                      <p:cBhvr>
                                        <p:cTn id="256" dur="1" fill="hold">
                                          <p:stCondLst>
                                            <p:cond delay="0"/>
                                          </p:stCondLst>
                                        </p:cTn>
                                        <p:tgtEl>
                                          <p:spTgt spid="4">
                                            <p:txEl>
                                              <p:pRg st="82" end="82"/>
                                            </p:txEl>
                                          </p:spTgt>
                                        </p:tgtEl>
                                        <p:attrNameLst>
                                          <p:attrName>style.visibility</p:attrName>
                                        </p:attrNameLst>
                                      </p:cBhvr>
                                      <p:to>
                                        <p:strVal val="visible"/>
                                      </p:to>
                                    </p:set>
                                    <p:animEffect transition="in" filter="fade">
                                      <p:cBhvr>
                                        <p:cTn id="257" dur="500"/>
                                        <p:tgtEl>
                                          <p:spTgt spid="4">
                                            <p:txEl>
                                              <p:pRg st="82" end="8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rocess 3"/>
          <p:cNvSpPr/>
          <p:nvPr/>
        </p:nvSpPr>
        <p:spPr bwMode="auto">
          <a:xfrm>
            <a:off x="6299200" y="485775"/>
            <a:ext cx="2809875" cy="4210050"/>
          </a:xfrm>
          <a:prstGeom prst="flowChartProcess">
            <a:avLst/>
          </a:prstGeom>
          <a:solidFill>
            <a:schemeClr val="bg2"/>
          </a:solidFill>
          <a:ln w="25400" algn="ctr">
            <a:noFill/>
            <a:round/>
            <a:headEnd/>
            <a:tailEnd/>
          </a:ln>
          <a:effectLst>
            <a:outerShdw blurRad="50800" dist="38100" dir="5400000" algn="t" rotWithShape="0">
              <a:prstClr val="black">
                <a:alpha val="40000"/>
              </a:prstClr>
            </a:outerShdw>
          </a:effectLst>
        </p:spPr>
        <p:txBody>
          <a:bodyPr lIns="228600" tIns="45714" rIns="228600" bIns="45714" anchor="ctr"/>
          <a:lstStyle/>
          <a:p>
            <a:pPr marL="1588" indent="-1588" algn="ctr" defTabSz="913183">
              <a:defRPr/>
            </a:pPr>
            <a:endParaRPr lang="en-US" b="1" dirty="0">
              <a:solidFill>
                <a:prstClr val="white"/>
              </a:solidFill>
              <a:cs typeface="Arial" charset="0"/>
            </a:endParaRPr>
          </a:p>
        </p:txBody>
      </p:sp>
      <p:sp>
        <p:nvSpPr>
          <p:cNvPr id="2" name="Title 1"/>
          <p:cNvSpPr>
            <a:spLocks noGrp="1"/>
          </p:cNvSpPr>
          <p:nvPr>
            <p:ph type="title"/>
          </p:nvPr>
        </p:nvSpPr>
        <p:spPr/>
        <p:txBody>
          <a:bodyPr/>
          <a:lstStyle/>
          <a:p>
            <a:pPr>
              <a:defRPr/>
            </a:pPr>
            <a:r>
              <a:rPr smtClean="0"/>
              <a:t>What is </a:t>
            </a:r>
            <a:r>
              <a:rPr err="1" smtClean="0"/>
              <a:t>Aparapi</a:t>
            </a:r>
            <a:r>
              <a:rPr smtClean="0"/>
              <a:t>?</a:t>
            </a:r>
            <a:endParaRPr/>
          </a:p>
        </p:txBody>
      </p:sp>
      <p:sp>
        <p:nvSpPr>
          <p:cNvPr id="3" name="Content Placeholder 2"/>
          <p:cNvSpPr>
            <a:spLocks noGrp="1"/>
          </p:cNvSpPr>
          <p:nvPr>
            <p:ph idx="1"/>
          </p:nvPr>
        </p:nvSpPr>
        <p:spPr>
          <a:xfrm>
            <a:off x="334963" y="882650"/>
            <a:ext cx="5970587" cy="3565525"/>
          </a:xfrm>
        </p:spPr>
        <p:txBody>
          <a:bodyPr/>
          <a:lstStyle/>
          <a:p>
            <a:pPr lvl="1"/>
            <a:endParaRPr dirty="0">
              <a:ea typeface="ＭＳ Ｐゴシック" pitchFamily="34" charset="-128"/>
            </a:endParaRPr>
          </a:p>
          <a:p>
            <a:r>
              <a:rPr lang="en-US" dirty="0" smtClean="0">
                <a:ea typeface="ＭＳ Ｐゴシック" pitchFamily="34" charset="-128"/>
              </a:rPr>
              <a:t>At development time</a:t>
            </a:r>
          </a:p>
          <a:p>
            <a:pPr lvl="1"/>
            <a:r>
              <a:rPr dirty="0" err="1">
                <a:ea typeface="ＭＳ Ｐゴシック" pitchFamily="34" charset="-128"/>
              </a:rPr>
              <a:t>Aparapi</a:t>
            </a:r>
            <a:r>
              <a:rPr dirty="0">
                <a:ea typeface="ＭＳ Ｐゴシック" pitchFamily="34" charset="-128"/>
              </a:rPr>
              <a:t> offers an API for expressing data parallel workloads in Java™</a:t>
            </a:r>
          </a:p>
          <a:p>
            <a:pPr lvl="2"/>
            <a:r>
              <a:rPr lang="en-US" dirty="0" smtClean="0">
                <a:ea typeface="ＭＳ Ｐゴシック" pitchFamily="34" charset="-128"/>
              </a:rPr>
              <a:t>Developer </a:t>
            </a:r>
            <a:r>
              <a:rPr lang="en-US" dirty="0" smtClean="0">
                <a:ea typeface="ＭＳ Ｐゴシック" pitchFamily="34" charset="-128"/>
              </a:rPr>
              <a:t>uses common Java patterns and idioms</a:t>
            </a:r>
          </a:p>
          <a:p>
            <a:pPr lvl="3"/>
            <a:r>
              <a:rPr lang="en-US" dirty="0" smtClean="0">
                <a:ea typeface="ＭＳ Ｐゴシック" pitchFamily="34" charset="-128"/>
              </a:rPr>
              <a:t>extend </a:t>
            </a:r>
            <a:r>
              <a:rPr lang="en-US" dirty="0" smtClean="0">
                <a:solidFill>
                  <a:schemeClr val="accent3"/>
                </a:solidFill>
                <a:ea typeface="ＭＳ Ｐゴシック" pitchFamily="34" charset="-128"/>
              </a:rPr>
              <a:t>Kernel</a:t>
            </a:r>
            <a:r>
              <a:rPr lang="en-US" dirty="0" smtClean="0">
                <a:ea typeface="ＭＳ Ｐゴシック" pitchFamily="34" charset="-128"/>
              </a:rPr>
              <a:t> base class and implements </a:t>
            </a:r>
            <a:r>
              <a:rPr lang="en-US" b="1" dirty="0" smtClean="0">
                <a:solidFill>
                  <a:schemeClr val="accent3"/>
                </a:solidFill>
                <a:latin typeface="Courier New" pitchFamily="49" charset="0"/>
                <a:ea typeface="ＭＳ Ｐゴシック" pitchFamily="34" charset="-128"/>
                <a:cs typeface="Courier New" pitchFamily="49" charset="0"/>
              </a:rPr>
              <a:t>run()</a:t>
            </a:r>
            <a:r>
              <a:rPr lang="en-US" dirty="0" smtClean="0">
                <a:ea typeface="ＭＳ Ｐゴシック" pitchFamily="34" charset="-128"/>
              </a:rPr>
              <a:t>method</a:t>
            </a:r>
          </a:p>
          <a:p>
            <a:pPr lvl="2"/>
            <a:r>
              <a:rPr lang="en-US" dirty="0" smtClean="0">
                <a:ea typeface="ＭＳ Ｐゴシック" pitchFamily="34" charset="-128"/>
              </a:rPr>
              <a:t>Java </a:t>
            </a:r>
            <a:r>
              <a:rPr lang="en-US" dirty="0" smtClean="0">
                <a:ea typeface="ＭＳ Ｐゴシック" pitchFamily="34" charset="-128"/>
              </a:rPr>
              <a:t>source compiled to (</a:t>
            </a:r>
            <a:r>
              <a:rPr lang="en-US" dirty="0" err="1" smtClean="0">
                <a:ea typeface="ＭＳ Ｐゴシック" pitchFamily="34" charset="-128"/>
              </a:rPr>
              <a:t>bytecode</a:t>
            </a:r>
            <a:r>
              <a:rPr lang="en-US" dirty="0" smtClean="0">
                <a:ea typeface="ＭＳ Ｐゴシック" pitchFamily="34" charset="-128"/>
              </a:rPr>
              <a:t>) using standard compiler (</a:t>
            </a:r>
            <a:r>
              <a:rPr lang="en-US" dirty="0" err="1" smtClean="0">
                <a:ea typeface="ＭＳ Ｐゴシック" pitchFamily="34" charset="-128"/>
              </a:rPr>
              <a:t>javac</a:t>
            </a:r>
            <a:r>
              <a:rPr lang="en-US" dirty="0" smtClean="0">
                <a:ea typeface="ＭＳ Ｐゴシック" pitchFamily="34" charset="-128"/>
              </a:rPr>
              <a:t>) </a:t>
            </a:r>
          </a:p>
          <a:p>
            <a:pPr lvl="2"/>
            <a:r>
              <a:rPr lang="en-US" dirty="0" smtClean="0">
                <a:ea typeface="ＭＳ Ｐゴシック" pitchFamily="34" charset="-128"/>
              </a:rPr>
              <a:t>Classes packaged and deployed using traditional Java tool chain</a:t>
            </a:r>
          </a:p>
          <a:p>
            <a:endParaRPr lang="en-US" dirty="0" smtClean="0">
              <a:ea typeface="ＭＳ Ｐゴシック" pitchFamily="34" charset="-128"/>
            </a:endParaRPr>
          </a:p>
          <a:p>
            <a:r>
              <a:rPr lang="en-US" dirty="0" smtClean="0">
                <a:ea typeface="ＭＳ Ｐゴシック" pitchFamily="34" charset="-128"/>
              </a:rPr>
              <a:t>At runtime</a:t>
            </a:r>
          </a:p>
          <a:p>
            <a:pPr lvl="1"/>
            <a:r>
              <a:rPr dirty="0" err="1">
                <a:ea typeface="ＭＳ Ｐゴシック" pitchFamily="34" charset="-128"/>
              </a:rPr>
              <a:t>Aparapi</a:t>
            </a:r>
            <a:r>
              <a:rPr dirty="0">
                <a:ea typeface="ＭＳ Ｐゴシック" pitchFamily="34" charset="-128"/>
              </a:rPr>
              <a:t> offers a runtime capable of  converting </a:t>
            </a:r>
            <a:r>
              <a:rPr dirty="0" err="1">
                <a:ea typeface="ＭＳ Ｐゴシック" pitchFamily="34" charset="-128"/>
              </a:rPr>
              <a:t>bytecode</a:t>
            </a:r>
            <a:r>
              <a:rPr dirty="0">
                <a:ea typeface="ＭＳ Ｐゴシック" pitchFamily="34" charset="-128"/>
              </a:rPr>
              <a:t> to </a:t>
            </a:r>
            <a:r>
              <a:rPr dirty="0" err="1">
                <a:ea typeface="ＭＳ Ｐゴシック" pitchFamily="34" charset="-128"/>
              </a:rPr>
              <a:t>OpenCL</a:t>
            </a:r>
            <a:r>
              <a:rPr dirty="0">
                <a:ea typeface="ＭＳ Ｐゴシック" pitchFamily="34" charset="-128"/>
              </a:rPr>
              <a:t>™</a:t>
            </a:r>
          </a:p>
          <a:p>
            <a:pPr lvl="2"/>
            <a:r>
              <a:rPr lang="en-US" dirty="0" smtClean="0">
                <a:ea typeface="ＭＳ Ｐゴシック" pitchFamily="34" charset="-128"/>
              </a:rPr>
              <a:t>For execution on GPU/APU (or any </a:t>
            </a:r>
            <a:r>
              <a:rPr lang="en-US" dirty="0" err="1" smtClean="0">
                <a:ea typeface="ＭＳ Ｐゴシック" pitchFamily="34" charset="-128"/>
              </a:rPr>
              <a:t>OpenCL</a:t>
            </a:r>
            <a:r>
              <a:rPr lang="en-US" dirty="0" smtClean="0">
                <a:ea typeface="ＭＳ Ｐゴシック" pitchFamily="34" charset="-128"/>
              </a:rPr>
              <a:t> 1.1+ capable device)</a:t>
            </a:r>
          </a:p>
          <a:p>
            <a:pPr lvl="2"/>
            <a:r>
              <a:rPr lang="en-US" altLang="ja-JP" dirty="0" smtClean="0">
                <a:ea typeface="ＭＳ Ｐゴシック" pitchFamily="34" charset="-128"/>
              </a:rPr>
              <a:t>OR execute via a thread pool i</a:t>
            </a:r>
            <a:r>
              <a:rPr lang="en-US" dirty="0" smtClean="0">
                <a:ea typeface="ＭＳ Ｐゴシック" pitchFamily="34" charset="-128"/>
              </a:rPr>
              <a:t>f </a:t>
            </a:r>
            <a:r>
              <a:rPr lang="en-US" dirty="0" err="1" smtClean="0">
                <a:ea typeface="ＭＳ Ｐゴシック" pitchFamily="34" charset="-128"/>
              </a:rPr>
              <a:t>OpenCL</a:t>
            </a:r>
            <a:r>
              <a:rPr lang="en-US" dirty="0" smtClean="0">
                <a:ea typeface="ＭＳ Ｐゴシック" pitchFamily="34" charset="-128"/>
              </a:rPr>
              <a:t> is not available</a:t>
            </a:r>
          </a:p>
          <a:p>
            <a:endParaRPr lang="en-US" dirty="0" smtClean="0">
              <a:ea typeface="ＭＳ Ｐゴシック" pitchFamily="34" charset="-128"/>
            </a:endParaRPr>
          </a:p>
        </p:txBody>
      </p:sp>
      <p:sp>
        <p:nvSpPr>
          <p:cNvPr id="5" name="TextBox 4"/>
          <p:cNvSpPr txBox="1">
            <a:spLocks noChangeArrowheads="1"/>
          </p:cNvSpPr>
          <p:nvPr/>
        </p:nvSpPr>
        <p:spPr bwMode="auto">
          <a:xfrm>
            <a:off x="6413500" y="3765550"/>
            <a:ext cx="69691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z="1000"/>
              <a:t>CPU ISA</a:t>
            </a:r>
          </a:p>
        </p:txBody>
      </p:sp>
      <p:sp>
        <p:nvSpPr>
          <p:cNvPr id="6" name="TextBox 5"/>
          <p:cNvSpPr txBox="1">
            <a:spLocks noChangeArrowheads="1"/>
          </p:cNvSpPr>
          <p:nvPr/>
        </p:nvSpPr>
        <p:spPr bwMode="auto">
          <a:xfrm>
            <a:off x="8353425" y="3794125"/>
            <a:ext cx="70167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z="1000"/>
              <a:t>GPU ISA</a:t>
            </a:r>
          </a:p>
        </p:txBody>
      </p:sp>
      <p:sp>
        <p:nvSpPr>
          <p:cNvPr id="11271" name="TextBox 43"/>
          <p:cNvSpPr txBox="1">
            <a:spLocks noChangeArrowheads="1"/>
          </p:cNvSpPr>
          <p:nvPr/>
        </p:nvSpPr>
        <p:spPr bwMode="auto">
          <a:xfrm>
            <a:off x="7659688" y="790575"/>
            <a:ext cx="99418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z="1000" dirty="0" smtClean="0"/>
              <a:t>MyKernel.java</a:t>
            </a:r>
            <a:endParaRPr lang="en-US" sz="1000" dirty="0"/>
          </a:p>
        </p:txBody>
      </p:sp>
      <p:grpSp>
        <p:nvGrpSpPr>
          <p:cNvPr id="74" name="Group 73"/>
          <p:cNvGrpSpPr>
            <a:grpSpLocks/>
          </p:cNvGrpSpPr>
          <p:nvPr/>
        </p:nvGrpSpPr>
        <p:grpSpPr bwMode="auto">
          <a:xfrm>
            <a:off x="6450013" y="1760538"/>
            <a:ext cx="2438400" cy="2659062"/>
            <a:chOff x="6371303" y="1779638"/>
            <a:chExt cx="2438400" cy="2658721"/>
          </a:xfrm>
        </p:grpSpPr>
        <p:grpSp>
          <p:nvGrpSpPr>
            <p:cNvPr id="11280" name="Group 15"/>
            <p:cNvGrpSpPr>
              <a:grpSpLocks/>
            </p:cNvGrpSpPr>
            <p:nvPr/>
          </p:nvGrpSpPr>
          <p:grpSpPr bwMode="auto">
            <a:xfrm>
              <a:off x="6674701" y="2084438"/>
              <a:ext cx="1715810" cy="1103375"/>
              <a:chOff x="391887" y="672177"/>
              <a:chExt cx="1715810" cy="1257108"/>
            </a:xfrm>
          </p:grpSpPr>
          <p:sp>
            <p:nvSpPr>
              <p:cNvPr id="8" name="Rectangle 7"/>
              <p:cNvSpPr/>
              <p:nvPr/>
            </p:nvSpPr>
            <p:spPr bwMode="auto">
              <a:xfrm>
                <a:off x="391701" y="672133"/>
                <a:ext cx="1716088" cy="1256874"/>
              </a:xfrm>
              <a:prstGeom prst="rect">
                <a:avLst/>
              </a:prstGeom>
              <a:solidFill>
                <a:srgbClr val="003300"/>
              </a:solidFill>
              <a:ln w="25400" algn="ctr">
                <a:solidFill>
                  <a:schemeClr val="tx1"/>
                </a:solidFill>
                <a:round/>
                <a:headEnd/>
                <a:tailEnd/>
              </a:ln>
              <a:effectLst>
                <a:outerShdw blurRad="50800" dist="38100" dir="5400000" algn="t" rotWithShape="0">
                  <a:prstClr val="black">
                    <a:alpha val="40000"/>
                  </a:prstClr>
                </a:outerShdw>
              </a:effectLst>
            </p:spPr>
            <p:txBody>
              <a:bodyPr lIns="0" tIns="0" rIns="0" bIns="91440" anchor="b" anchorCtr="1"/>
              <a:lstStyle/>
              <a:p>
                <a:pPr marL="1588" indent="-1588" algn="ctr" defTabSz="913183">
                  <a:defRPr/>
                </a:pPr>
                <a:r>
                  <a:rPr lang="en-US" sz="1000" dirty="0">
                    <a:solidFill>
                      <a:prstClr val="white"/>
                    </a:solidFill>
                    <a:cs typeface="Arial" charset="0"/>
                  </a:rPr>
                  <a:t>JVM</a:t>
                </a:r>
              </a:p>
            </p:txBody>
          </p:sp>
          <p:sp>
            <p:nvSpPr>
              <p:cNvPr id="9" name="Rectangle 8"/>
              <p:cNvSpPr/>
              <p:nvPr/>
            </p:nvSpPr>
            <p:spPr bwMode="auto">
              <a:xfrm>
                <a:off x="718726" y="682983"/>
                <a:ext cx="1362075" cy="913268"/>
              </a:xfrm>
              <a:prstGeom prst="rect">
                <a:avLst/>
              </a:prstGeom>
              <a:solidFill>
                <a:schemeClr val="bg2">
                  <a:lumMod val="75000"/>
                </a:schemeClr>
              </a:solidFill>
              <a:ln w="25400" algn="ctr">
                <a:solidFill>
                  <a:schemeClr val="tx1"/>
                </a:solidFill>
                <a:round/>
                <a:headEnd/>
                <a:tailEnd/>
              </a:ln>
              <a:effectLst>
                <a:outerShdw blurRad="50800" dist="38100" dir="5400000" algn="t" rotWithShape="0">
                  <a:prstClr val="black">
                    <a:alpha val="40000"/>
                  </a:prstClr>
                </a:outerShdw>
              </a:effectLst>
            </p:spPr>
            <p:txBody>
              <a:bodyPr lIns="0" tIns="0" rIns="0" bIns="45714" anchorCtr="1"/>
              <a:lstStyle/>
              <a:p>
                <a:pPr marL="1588" indent="-1588" algn="ctr" defTabSz="913183">
                  <a:defRPr/>
                </a:pPr>
                <a:endParaRPr lang="en-US" sz="1000" dirty="0">
                  <a:solidFill>
                    <a:prstClr val="white"/>
                  </a:solidFill>
                  <a:cs typeface="Arial" charset="0"/>
                </a:endParaRPr>
              </a:p>
              <a:p>
                <a:pPr marL="1588" indent="-1588" algn="ctr" defTabSz="913183">
                  <a:defRPr/>
                </a:pPr>
                <a:r>
                  <a:rPr lang="en-US" sz="1000" dirty="0">
                    <a:solidFill>
                      <a:prstClr val="white"/>
                    </a:solidFill>
                    <a:cs typeface="Arial" charset="0"/>
                  </a:rPr>
                  <a:t>Application</a:t>
                </a:r>
              </a:p>
            </p:txBody>
          </p:sp>
          <p:sp>
            <p:nvSpPr>
              <p:cNvPr id="10" name="Rectangle 9"/>
              <p:cNvSpPr/>
              <p:nvPr/>
            </p:nvSpPr>
            <p:spPr bwMode="auto">
              <a:xfrm>
                <a:off x="1093376" y="1145947"/>
                <a:ext cx="989013" cy="448496"/>
              </a:xfrm>
              <a:prstGeom prst="rect">
                <a:avLst/>
              </a:prstGeom>
              <a:solidFill>
                <a:srgbClr val="004D33"/>
              </a:solidFill>
              <a:ln w="25400" algn="ctr">
                <a:solidFill>
                  <a:schemeClr val="tx1"/>
                </a:solidFill>
                <a:round/>
                <a:headEnd/>
                <a:tailEnd/>
              </a:ln>
              <a:effectLst>
                <a:outerShdw blurRad="50800" dist="38100" dir="5400000" algn="t" rotWithShape="0">
                  <a:prstClr val="black">
                    <a:alpha val="40000"/>
                  </a:prstClr>
                </a:outerShdw>
              </a:effectLst>
            </p:spPr>
            <p:txBody>
              <a:bodyPr lIns="0" tIns="0" rIns="0" bIns="45714" anchor="ctr"/>
              <a:lstStyle/>
              <a:p>
                <a:pPr marL="1588" indent="-1588" algn="ctr" defTabSz="913183">
                  <a:defRPr/>
                </a:pPr>
                <a:r>
                  <a:rPr lang="en-US" sz="1000" dirty="0" err="1">
                    <a:solidFill>
                      <a:prstClr val="white"/>
                    </a:solidFill>
                    <a:cs typeface="Arial" charset="0"/>
                  </a:rPr>
                  <a:t>Aparapi</a:t>
                </a:r>
                <a:endParaRPr lang="en-US" sz="1000" dirty="0">
                  <a:solidFill>
                    <a:prstClr val="white"/>
                  </a:solidFill>
                  <a:cs typeface="Arial" charset="0"/>
                </a:endParaRPr>
              </a:p>
            </p:txBody>
          </p:sp>
        </p:grpSp>
        <p:sp>
          <p:nvSpPr>
            <p:cNvPr id="11" name="Rectangle 10"/>
            <p:cNvSpPr/>
            <p:nvPr/>
          </p:nvSpPr>
          <p:spPr bwMode="auto">
            <a:xfrm>
              <a:off x="7830215" y="4090742"/>
              <a:ext cx="784225" cy="347617"/>
            </a:xfrm>
            <a:prstGeom prst="rect">
              <a:avLst/>
            </a:prstGeom>
            <a:solidFill>
              <a:schemeClr val="bg1">
                <a:lumMod val="75000"/>
                <a:lumOff val="25000"/>
              </a:schemeClr>
            </a:solidFill>
            <a:ln w="25400" algn="ctr">
              <a:solidFill>
                <a:schemeClr val="tx1"/>
              </a:solidFill>
              <a:round/>
              <a:headEnd/>
              <a:tailEnd/>
            </a:ln>
            <a:effectLst>
              <a:outerShdw blurRad="50800" dist="38100" dir="5400000" algn="t" rotWithShape="0">
                <a:prstClr val="black">
                  <a:alpha val="40000"/>
                </a:prstClr>
              </a:outerShdw>
            </a:effectLst>
          </p:spPr>
          <p:txBody>
            <a:bodyPr lIns="0" tIns="0" rIns="0" bIns="45714" anchor="ctr"/>
            <a:lstStyle/>
            <a:p>
              <a:pPr marL="1588" indent="-1588" algn="ctr" defTabSz="913183">
                <a:defRPr/>
              </a:pPr>
              <a:r>
                <a:rPr lang="en-US" sz="1000" dirty="0">
                  <a:solidFill>
                    <a:prstClr val="white"/>
                  </a:solidFill>
                  <a:cs typeface="Arial" charset="0"/>
                </a:rPr>
                <a:t>GPU</a:t>
              </a:r>
            </a:p>
          </p:txBody>
        </p:sp>
        <p:sp>
          <p:nvSpPr>
            <p:cNvPr id="12" name="Rectangle 11"/>
            <p:cNvSpPr/>
            <p:nvPr/>
          </p:nvSpPr>
          <p:spPr bwMode="auto">
            <a:xfrm>
              <a:off x="6804690" y="4090742"/>
              <a:ext cx="806450" cy="344443"/>
            </a:xfrm>
            <a:prstGeom prst="rect">
              <a:avLst/>
            </a:prstGeom>
            <a:solidFill>
              <a:schemeClr val="bg1">
                <a:lumMod val="75000"/>
                <a:lumOff val="25000"/>
              </a:schemeClr>
            </a:solidFill>
            <a:ln w="25400" algn="ctr">
              <a:solidFill>
                <a:schemeClr val="tx1"/>
              </a:solidFill>
              <a:round/>
              <a:headEnd/>
              <a:tailEnd/>
            </a:ln>
            <a:effectLst>
              <a:outerShdw blurRad="50800" dist="38100" dir="5400000" algn="t" rotWithShape="0">
                <a:prstClr val="black">
                  <a:alpha val="40000"/>
                </a:prstClr>
              </a:outerShdw>
            </a:effectLst>
          </p:spPr>
          <p:txBody>
            <a:bodyPr lIns="0" tIns="0" rIns="0" bIns="45714" anchor="ctr"/>
            <a:lstStyle/>
            <a:p>
              <a:pPr marL="1588" indent="-1588" algn="ctr" defTabSz="913183">
                <a:defRPr/>
              </a:pPr>
              <a:r>
                <a:rPr lang="en-US" sz="1000" dirty="0">
                  <a:solidFill>
                    <a:prstClr val="white"/>
                  </a:solidFill>
                  <a:cs typeface="Arial" charset="0"/>
                </a:rPr>
                <a:t>CPU</a:t>
              </a:r>
            </a:p>
          </p:txBody>
        </p:sp>
        <p:sp>
          <p:nvSpPr>
            <p:cNvPr id="13" name="Rectangle 12"/>
            <p:cNvSpPr/>
            <p:nvPr/>
          </p:nvSpPr>
          <p:spPr bwMode="auto">
            <a:xfrm>
              <a:off x="7658765" y="3420902"/>
              <a:ext cx="1111250" cy="358729"/>
            </a:xfrm>
            <a:prstGeom prst="rect">
              <a:avLst/>
            </a:prstGeom>
            <a:solidFill>
              <a:schemeClr val="accent1">
                <a:alpha val="41000"/>
              </a:schemeClr>
            </a:solidFill>
            <a:ln w="25400" algn="ctr">
              <a:solidFill>
                <a:schemeClr val="tx1"/>
              </a:solidFill>
              <a:round/>
              <a:headEnd/>
              <a:tailEnd/>
            </a:ln>
            <a:effectLst>
              <a:outerShdw blurRad="50800" dist="38100" dir="5400000" algn="t" rotWithShape="0">
                <a:prstClr val="black">
                  <a:alpha val="40000"/>
                </a:prstClr>
              </a:outerShdw>
            </a:effectLst>
          </p:spPr>
          <p:txBody>
            <a:bodyPr lIns="0" tIns="0" rIns="0" bIns="45714" anchor="ctr"/>
            <a:lstStyle/>
            <a:p>
              <a:pPr marL="1588" indent="-1588" algn="ctr" defTabSz="913183">
                <a:defRPr/>
              </a:pPr>
              <a:r>
                <a:rPr lang="en-US" sz="1000" dirty="0" err="1">
                  <a:solidFill>
                    <a:prstClr val="white"/>
                  </a:solidFill>
                  <a:cs typeface="Arial" charset="0"/>
                </a:rPr>
                <a:t>OpenCL</a:t>
              </a:r>
              <a:r>
                <a:rPr lang="en-US" sz="1000" dirty="0">
                  <a:solidFill>
                    <a:prstClr val="white"/>
                  </a:solidFill>
                  <a:cs typeface="Arial" charset="0"/>
                </a:rPr>
                <a:t>™</a:t>
              </a:r>
            </a:p>
          </p:txBody>
        </p:sp>
        <p:cxnSp>
          <p:nvCxnSpPr>
            <p:cNvPr id="14" name="Straight Arrow Connector 13"/>
            <p:cNvCxnSpPr/>
            <p:nvPr/>
          </p:nvCxnSpPr>
          <p:spPr>
            <a:xfrm>
              <a:off x="8200103" y="3805028"/>
              <a:ext cx="0" cy="22698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8190578" y="2909793"/>
              <a:ext cx="1587" cy="47301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7531765" y="1779638"/>
              <a:ext cx="1588" cy="24603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7020590" y="3205030"/>
              <a:ext cx="3175" cy="85555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flipH="1">
              <a:off x="7517478" y="3814552"/>
              <a:ext cx="220662" cy="26031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6371303" y="1809796"/>
              <a:ext cx="2438400" cy="0"/>
            </a:xfrm>
            <a:prstGeom prst="line">
              <a:avLst/>
            </a:prstGeom>
            <a:ln w="31750">
              <a:solidFill>
                <a:srgbClr val="FFFF00"/>
              </a:solidFill>
              <a:prstDash val="sysDash"/>
            </a:ln>
          </p:spPr>
          <p:style>
            <a:lnRef idx="1">
              <a:schemeClr val="accent1"/>
            </a:lnRef>
            <a:fillRef idx="0">
              <a:schemeClr val="accent1"/>
            </a:fillRef>
            <a:effectRef idx="0">
              <a:schemeClr val="accent1"/>
            </a:effectRef>
            <a:fontRef idx="minor">
              <a:schemeClr val="tx1"/>
            </a:fontRef>
          </p:style>
        </p:cxnSp>
        <p:sp>
          <p:nvSpPr>
            <p:cNvPr id="11290" name="TextBox 66"/>
            <p:cNvSpPr txBox="1">
              <a:spLocks noChangeArrowheads="1"/>
            </p:cNvSpPr>
            <p:nvPr/>
          </p:nvSpPr>
          <p:spPr bwMode="auto">
            <a:xfrm rot="-5400000">
              <a:off x="6170959" y="2059857"/>
              <a:ext cx="66075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z="1000"/>
                <a:t>Runtime</a:t>
              </a:r>
            </a:p>
          </p:txBody>
        </p:sp>
      </p:grpSp>
      <p:grpSp>
        <p:nvGrpSpPr>
          <p:cNvPr id="11273" name="Group 72"/>
          <p:cNvGrpSpPr>
            <a:grpSpLocks/>
          </p:cNvGrpSpPr>
          <p:nvPr/>
        </p:nvGrpSpPr>
        <p:grpSpPr bwMode="auto">
          <a:xfrm>
            <a:off x="6461119" y="568325"/>
            <a:ext cx="2216019" cy="1214438"/>
            <a:chOff x="6383142" y="587929"/>
            <a:chExt cx="2215463" cy="1213794"/>
          </a:xfrm>
        </p:grpSpPr>
        <p:sp>
          <p:nvSpPr>
            <p:cNvPr id="37" name="Rectangle 36"/>
            <p:cNvSpPr/>
            <p:nvPr/>
          </p:nvSpPr>
          <p:spPr bwMode="auto">
            <a:xfrm>
              <a:off x="6700562" y="1095660"/>
              <a:ext cx="1696611" cy="358585"/>
            </a:xfrm>
            <a:prstGeom prst="rect">
              <a:avLst/>
            </a:prstGeom>
            <a:solidFill>
              <a:schemeClr val="accent3">
                <a:alpha val="73000"/>
              </a:schemeClr>
            </a:solidFill>
            <a:ln w="25400" algn="ctr">
              <a:solidFill>
                <a:schemeClr val="tx1"/>
              </a:solidFill>
              <a:round/>
              <a:headEnd/>
              <a:tailEnd/>
            </a:ln>
            <a:effectLst>
              <a:outerShdw blurRad="50800" dist="38100" dir="5400000" algn="t" rotWithShape="0">
                <a:prstClr val="black">
                  <a:alpha val="40000"/>
                </a:prstClr>
              </a:outerShdw>
            </a:effectLst>
          </p:spPr>
          <p:txBody>
            <a:bodyPr lIns="0" tIns="0" rIns="0" bIns="45714" anchor="ctr"/>
            <a:lstStyle/>
            <a:p>
              <a:pPr marL="1588" indent="-1588" algn="ctr" defTabSz="913183">
                <a:defRPr/>
              </a:pPr>
              <a:r>
                <a:rPr lang="en-US" sz="1000" dirty="0" err="1">
                  <a:solidFill>
                    <a:prstClr val="white"/>
                  </a:solidFill>
                  <a:cs typeface="Arial" charset="0"/>
                </a:rPr>
                <a:t>javac</a:t>
              </a:r>
              <a:r>
                <a:rPr lang="en-US" sz="1000" dirty="0">
                  <a:solidFill>
                    <a:prstClr val="white"/>
                  </a:solidFill>
                  <a:cs typeface="Arial" charset="0"/>
                </a:rPr>
                <a:t> (compiler)</a:t>
              </a:r>
            </a:p>
          </p:txBody>
        </p:sp>
        <p:sp>
          <p:nvSpPr>
            <p:cNvPr id="11276" name="TextBox 38"/>
            <p:cNvSpPr txBox="1">
              <a:spLocks noChangeArrowheads="1"/>
            </p:cNvSpPr>
            <p:nvPr/>
          </p:nvSpPr>
          <p:spPr bwMode="auto">
            <a:xfrm>
              <a:off x="7546978" y="1537549"/>
              <a:ext cx="1051627" cy="24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z="1000" dirty="0" err="1" smtClean="0"/>
                <a:t>MyKernel.class</a:t>
              </a:r>
              <a:endParaRPr lang="en-US" sz="1000" dirty="0"/>
            </a:p>
          </p:txBody>
        </p:sp>
        <p:cxnSp>
          <p:nvCxnSpPr>
            <p:cNvPr id="45" name="Straight Arrow Connector 44"/>
            <p:cNvCxnSpPr/>
            <p:nvPr/>
          </p:nvCxnSpPr>
          <p:spPr>
            <a:xfrm>
              <a:off x="7521094" y="708515"/>
              <a:ext cx="4761" cy="33795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278" name="TextBox 65"/>
            <p:cNvSpPr txBox="1">
              <a:spLocks noChangeArrowheads="1"/>
            </p:cNvSpPr>
            <p:nvPr/>
          </p:nvSpPr>
          <p:spPr bwMode="auto">
            <a:xfrm rot="-5400000">
              <a:off x="5899356" y="1071715"/>
              <a:ext cx="121379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z="1000"/>
                <a:t>Development time</a:t>
              </a:r>
            </a:p>
          </p:txBody>
        </p:sp>
        <p:cxnSp>
          <p:nvCxnSpPr>
            <p:cNvPr id="68" name="Straight Arrow Connector 67"/>
            <p:cNvCxnSpPr/>
            <p:nvPr/>
          </p:nvCxnSpPr>
          <p:spPr>
            <a:xfrm>
              <a:off x="7516332" y="1479631"/>
              <a:ext cx="15871" cy="29987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50" name="Straight Arrow Connector 49"/>
          <p:cNvCxnSpPr>
            <a:endCxn id="12" idx="0"/>
          </p:cNvCxnSpPr>
          <p:nvPr/>
        </p:nvCxnSpPr>
        <p:spPr>
          <a:xfrm flipH="1">
            <a:off x="7286625" y="2940050"/>
            <a:ext cx="598488" cy="11318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32664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4"/>
                                        </p:tgtEl>
                                        <p:attrNameLst>
                                          <p:attrName>style.visibility</p:attrName>
                                        </p:attrNameLst>
                                      </p:cBhvr>
                                      <p:to>
                                        <p:strVal val="visible"/>
                                      </p:to>
                                    </p:set>
                                    <p:animEffect transition="in" filter="fade">
                                      <p:cBhvr>
                                        <p:cTn id="7" dur="500"/>
                                        <p:tgtEl>
                                          <p:spTgt spid="74"/>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fade">
                                      <p:cBhvr>
                                        <p:cTn id="10" dur="500"/>
                                        <p:tgtEl>
                                          <p:spTgt spid="3">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animEffect transition="in" filter="fade">
                                      <p:cBhvr>
                                        <p:cTn id="13" dur="500"/>
                                        <p:tgtEl>
                                          <p:spTgt spid="3">
                                            <p:txEl>
                                              <p:pRg st="9" end="9"/>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10" end="10"/>
                                            </p:txEl>
                                          </p:spTgt>
                                        </p:tgtEl>
                                        <p:attrNameLst>
                                          <p:attrName>style.visibility</p:attrName>
                                        </p:attrNameLst>
                                      </p:cBhvr>
                                      <p:to>
                                        <p:strVal val="visible"/>
                                      </p:to>
                                    </p:set>
                                    <p:animEffect transition="in" filter="fade">
                                      <p:cBhvr>
                                        <p:cTn id="16" dur="500"/>
                                        <p:tgtEl>
                                          <p:spTgt spid="3">
                                            <p:txEl>
                                              <p:pRg st="10" end="10"/>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50"/>
                                        </p:tgtEl>
                                        <p:attrNameLst>
                                          <p:attrName>style.visibility</p:attrName>
                                        </p:attrNameLst>
                                      </p:cBhvr>
                                      <p:to>
                                        <p:strVal val="visible"/>
                                      </p:to>
                                    </p:set>
                                    <p:animEffect transition="in" filter="fade">
                                      <p:cBhvr>
                                        <p:cTn id="27" dur="500"/>
                                        <p:tgtEl>
                                          <p:spTgt spid="50"/>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11" end="11"/>
                                            </p:txEl>
                                          </p:spTgt>
                                        </p:tgtEl>
                                        <p:attrNameLst>
                                          <p:attrName>style.visibility</p:attrName>
                                        </p:attrNameLst>
                                      </p:cBhvr>
                                      <p:to>
                                        <p:strVal val="visible"/>
                                      </p:to>
                                    </p:set>
                                    <p:animEffect transition="in" filter="fade">
                                      <p:cBhvr>
                                        <p:cTn id="30"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smtClean="0">
                <a:ea typeface="+mj-ea"/>
              </a:rPr>
              <a:t>INTRODUCTION to the APARAPI API</a:t>
            </a:r>
            <a:endParaRPr>
              <a:ea typeface="+mj-ea"/>
            </a:endParaRPr>
          </a:p>
        </p:txBody>
      </p:sp>
      <p:sp>
        <p:nvSpPr>
          <p:cNvPr id="3" name="Content Placeholder 2"/>
          <p:cNvSpPr>
            <a:spLocks noGrp="1"/>
          </p:cNvSpPr>
          <p:nvPr>
            <p:ph idx="1"/>
          </p:nvPr>
        </p:nvSpPr>
        <p:spPr/>
        <p:txBody>
          <a:bodyPr/>
          <a:lstStyle/>
          <a:p>
            <a:pPr lvl="2">
              <a:lnSpc>
                <a:spcPct val="90000"/>
              </a:lnSpc>
              <a:buFont typeface="Wingdings" pitchFamily="2" charset="2"/>
              <a:buNone/>
              <a:defRPr/>
            </a:pPr>
            <a:endParaRPr lang="en-US" sz="1600" dirty="0">
              <a:ea typeface="+mn-ea"/>
            </a:endParaRPr>
          </a:p>
          <a:p>
            <a:pPr>
              <a:lnSpc>
                <a:spcPct val="90000"/>
              </a:lnSpc>
              <a:defRPr/>
            </a:pPr>
            <a:r>
              <a:rPr lang="en-US" sz="1800" dirty="0" smtClean="0">
                <a:ea typeface="+mn-ea"/>
                <a:cs typeface="+mn-cs"/>
              </a:rPr>
              <a:t> Here is sequential code to c</a:t>
            </a:r>
            <a:r>
              <a:rPr sz="1800" dirty="0" smtClean="0">
                <a:ea typeface="+mn-ea"/>
                <a:cs typeface="+mn-cs"/>
              </a:rPr>
              <a:t>alculate </a:t>
            </a:r>
            <a:r>
              <a:rPr sz="1800" b="1" dirty="0">
                <a:solidFill>
                  <a:schemeClr val="bg2"/>
                </a:solidFill>
                <a:ea typeface="+mn-ea"/>
                <a:cs typeface="+mn-cs"/>
              </a:rPr>
              <a:t>square[0..size] </a:t>
            </a:r>
            <a:r>
              <a:rPr sz="1800" dirty="0">
                <a:ea typeface="+mn-ea"/>
                <a:cs typeface="+mn-cs"/>
              </a:rPr>
              <a:t>for a given input </a:t>
            </a:r>
            <a:r>
              <a:rPr sz="1800" b="1" dirty="0">
                <a:solidFill>
                  <a:schemeClr val="bg2"/>
                </a:solidFill>
                <a:ea typeface="+mn-ea"/>
                <a:cs typeface="+mn-cs"/>
              </a:rPr>
              <a:t>in[0..size]</a:t>
            </a:r>
            <a:r>
              <a:rPr sz="1800" dirty="0">
                <a:ea typeface="+mn-ea"/>
                <a:cs typeface="+mn-cs"/>
              </a:rPr>
              <a:t> </a:t>
            </a:r>
          </a:p>
          <a:p>
            <a:pPr lvl="3">
              <a:spcBef>
                <a:spcPts val="0"/>
              </a:spcBef>
              <a:spcAft>
                <a:spcPts val="0"/>
              </a:spcAft>
              <a:buFont typeface="Arial" charset="0"/>
              <a:buNone/>
              <a:defRPr/>
            </a:pPr>
            <a:endParaRPr lang="en-US" sz="1400" dirty="0" smtClean="0">
              <a:ea typeface="+mn-ea"/>
              <a:cs typeface="Courier New" pitchFamily="49" charset="0"/>
            </a:endParaRPr>
          </a:p>
          <a:p>
            <a:pPr lvl="3">
              <a:spcBef>
                <a:spcPts val="0"/>
              </a:spcBef>
              <a:spcAft>
                <a:spcPts val="0"/>
              </a:spcAft>
              <a:buFont typeface="Arial" charset="0"/>
              <a:buNone/>
              <a:defRPr/>
            </a:pPr>
            <a:endParaRPr lang="en-US" sz="1400" dirty="0" smtClean="0">
              <a:ea typeface="+mn-ea"/>
              <a:cs typeface="Courier New" pitchFamily="49" charset="0"/>
            </a:endParaRPr>
          </a:p>
          <a:p>
            <a:pPr lvl="1">
              <a:spcBef>
                <a:spcPts val="0"/>
              </a:spcBef>
              <a:spcAft>
                <a:spcPts val="0"/>
              </a:spcAft>
              <a:buFont typeface="Arial" charset="0"/>
              <a:buNone/>
              <a:defRPr/>
            </a:pPr>
            <a:r>
              <a:rPr b="1" dirty="0">
                <a:latin typeface="Courier New" pitchFamily="49" charset="0"/>
                <a:cs typeface="Courier New" pitchFamily="49" charset="0"/>
              </a:rPr>
              <a:t>final </a:t>
            </a:r>
            <a:r>
              <a:rPr b="1" dirty="0" err="1">
                <a:latin typeface="Courier New" pitchFamily="49" charset="0"/>
                <a:cs typeface="Courier New" pitchFamily="49" charset="0"/>
              </a:rPr>
              <a:t>int</a:t>
            </a:r>
            <a:r>
              <a:rPr b="1" dirty="0">
                <a:latin typeface="Courier New" pitchFamily="49" charset="0"/>
                <a:cs typeface="Courier New" pitchFamily="49" charset="0"/>
              </a:rPr>
              <a:t>[] square= new </a:t>
            </a:r>
            <a:r>
              <a:rPr b="1" dirty="0" err="1">
                <a:latin typeface="Courier New" pitchFamily="49" charset="0"/>
                <a:cs typeface="Courier New" pitchFamily="49" charset="0"/>
              </a:rPr>
              <a:t>int</a:t>
            </a:r>
            <a:r>
              <a:rPr b="1" dirty="0">
                <a:latin typeface="Courier New" pitchFamily="49" charset="0"/>
                <a:cs typeface="Courier New" pitchFamily="49" charset="0"/>
              </a:rPr>
              <a:t>[size];</a:t>
            </a:r>
          </a:p>
          <a:p>
            <a:pPr lvl="1">
              <a:spcBef>
                <a:spcPts val="0"/>
              </a:spcBef>
              <a:spcAft>
                <a:spcPts val="0"/>
              </a:spcAft>
              <a:buFont typeface="Arial" charset="0"/>
              <a:buNone/>
              <a:defRPr/>
            </a:pPr>
            <a:r>
              <a:rPr b="1" dirty="0">
                <a:latin typeface="Courier New" pitchFamily="49" charset="0"/>
                <a:cs typeface="Courier New" pitchFamily="49" charset="0"/>
              </a:rPr>
              <a:t>final </a:t>
            </a:r>
            <a:r>
              <a:rPr b="1" dirty="0" err="1">
                <a:latin typeface="Courier New" pitchFamily="49" charset="0"/>
                <a:cs typeface="Courier New" pitchFamily="49" charset="0"/>
              </a:rPr>
              <a:t>int</a:t>
            </a:r>
            <a:r>
              <a:rPr b="1" dirty="0">
                <a:latin typeface="Courier New" pitchFamily="49" charset="0"/>
                <a:cs typeface="Courier New" pitchFamily="49" charset="0"/>
              </a:rPr>
              <a:t>[] in = new </a:t>
            </a:r>
            <a:r>
              <a:rPr b="1" dirty="0" err="1">
                <a:latin typeface="Courier New" pitchFamily="49" charset="0"/>
                <a:cs typeface="Courier New" pitchFamily="49" charset="0"/>
              </a:rPr>
              <a:t>int</a:t>
            </a:r>
            <a:r>
              <a:rPr b="1" dirty="0">
                <a:latin typeface="Courier New" pitchFamily="49" charset="0"/>
                <a:cs typeface="Courier New" pitchFamily="49" charset="0"/>
              </a:rPr>
              <a:t>[size]; </a:t>
            </a:r>
            <a:r>
              <a:rPr b="1" i="1" dirty="0">
                <a:solidFill>
                  <a:schemeClr val="bg2"/>
                </a:solidFill>
                <a:latin typeface="Courier New" pitchFamily="49" charset="0"/>
                <a:cs typeface="Courier New" pitchFamily="49" charset="0"/>
              </a:rPr>
              <a:t>// populating in[0..size] omitted</a:t>
            </a:r>
          </a:p>
          <a:p>
            <a:pPr lvl="1">
              <a:spcBef>
                <a:spcPts val="0"/>
              </a:spcBef>
              <a:spcAft>
                <a:spcPts val="0"/>
              </a:spcAft>
              <a:buFont typeface="Arial" charset="0"/>
              <a:buNone/>
              <a:defRPr/>
            </a:pPr>
            <a:endParaRPr b="1" dirty="0">
              <a:latin typeface="Courier New" pitchFamily="49" charset="0"/>
              <a:cs typeface="Courier New" pitchFamily="49" charset="0"/>
            </a:endParaRPr>
          </a:p>
          <a:p>
            <a:pPr lvl="1">
              <a:spcBef>
                <a:spcPts val="0"/>
              </a:spcBef>
              <a:spcAft>
                <a:spcPts val="0"/>
              </a:spcAft>
              <a:buFont typeface="Arial" charset="0"/>
              <a:buNone/>
              <a:defRPr/>
            </a:pPr>
            <a:r>
              <a:rPr b="1" dirty="0">
                <a:latin typeface="Courier New" pitchFamily="49" charset="0"/>
                <a:cs typeface="Courier New" pitchFamily="49" charset="0"/>
              </a:rPr>
              <a:t>for</a:t>
            </a:r>
            <a:r>
              <a:rPr b="1" dirty="0">
                <a:solidFill>
                  <a:schemeClr val="accent3"/>
                </a:solidFill>
                <a:latin typeface="Courier New" pitchFamily="49" charset="0"/>
                <a:cs typeface="Courier New" pitchFamily="49" charset="0"/>
              </a:rPr>
              <a:t> </a:t>
            </a:r>
            <a:r>
              <a:rPr b="1" dirty="0">
                <a:latin typeface="Courier New" pitchFamily="49" charset="0"/>
                <a:cs typeface="Courier New" pitchFamily="49" charset="0"/>
              </a:rPr>
              <a:t>(</a:t>
            </a:r>
            <a:r>
              <a:rPr b="1" dirty="0" err="1">
                <a:latin typeface="Courier New" pitchFamily="49" charset="0"/>
                <a:cs typeface="Courier New" pitchFamily="49" charset="0"/>
              </a:rPr>
              <a:t>int</a:t>
            </a:r>
            <a:r>
              <a:rPr b="1" dirty="0">
                <a:latin typeface="Courier New" pitchFamily="49" charset="0"/>
                <a:cs typeface="Courier New" pitchFamily="49" charset="0"/>
              </a:rPr>
              <a:t> </a:t>
            </a:r>
            <a:r>
              <a:rPr b="1" dirty="0" err="1">
                <a:latin typeface="Courier New" pitchFamily="49" charset="0"/>
                <a:cs typeface="Courier New" pitchFamily="49" charset="0"/>
              </a:rPr>
              <a:t>i</a:t>
            </a:r>
            <a:r>
              <a:rPr b="1" dirty="0">
                <a:latin typeface="Courier New" pitchFamily="49" charset="0"/>
                <a:cs typeface="Courier New" pitchFamily="49" charset="0"/>
              </a:rPr>
              <a:t>=0; </a:t>
            </a:r>
            <a:r>
              <a:rPr b="1" dirty="0" err="1">
                <a:latin typeface="Courier New" pitchFamily="49" charset="0"/>
                <a:cs typeface="Courier New" pitchFamily="49" charset="0"/>
              </a:rPr>
              <a:t>i</a:t>
            </a:r>
            <a:r>
              <a:rPr b="1" dirty="0">
                <a:latin typeface="Courier New" pitchFamily="49" charset="0"/>
                <a:cs typeface="Courier New" pitchFamily="49" charset="0"/>
              </a:rPr>
              <a:t>&lt;size; </a:t>
            </a:r>
            <a:r>
              <a:rPr b="1" dirty="0" err="1">
                <a:latin typeface="Courier New" pitchFamily="49" charset="0"/>
                <a:cs typeface="Courier New" pitchFamily="49" charset="0"/>
              </a:rPr>
              <a:t>i</a:t>
            </a:r>
            <a:r>
              <a:rPr b="1" dirty="0">
                <a:latin typeface="Courier New" pitchFamily="49" charset="0"/>
                <a:cs typeface="Courier New" pitchFamily="49" charset="0"/>
              </a:rPr>
              <a:t>++){</a:t>
            </a:r>
          </a:p>
          <a:p>
            <a:pPr lvl="1">
              <a:spcBef>
                <a:spcPts val="0"/>
              </a:spcBef>
              <a:spcAft>
                <a:spcPts val="0"/>
              </a:spcAft>
              <a:buFont typeface="Arial" charset="0"/>
              <a:buNone/>
              <a:defRPr/>
            </a:pPr>
            <a:r>
              <a:rPr b="1" dirty="0">
                <a:latin typeface="Courier New" pitchFamily="49" charset="0"/>
                <a:cs typeface="Courier New" pitchFamily="49" charset="0"/>
              </a:rPr>
              <a:t>   </a:t>
            </a:r>
            <a:r>
              <a:rPr b="1" dirty="0">
                <a:solidFill>
                  <a:schemeClr val="accent3"/>
                </a:solidFill>
                <a:latin typeface="Courier New" pitchFamily="49" charset="0"/>
                <a:cs typeface="Courier New" pitchFamily="49" charset="0"/>
              </a:rPr>
              <a:t>square[</a:t>
            </a:r>
            <a:r>
              <a:rPr b="1" dirty="0" err="1">
                <a:solidFill>
                  <a:schemeClr val="accent3"/>
                </a:solidFill>
                <a:latin typeface="Courier New" pitchFamily="49" charset="0"/>
                <a:cs typeface="Courier New" pitchFamily="49" charset="0"/>
              </a:rPr>
              <a:t>i</a:t>
            </a:r>
            <a:r>
              <a:rPr b="1" dirty="0">
                <a:solidFill>
                  <a:schemeClr val="accent3"/>
                </a:solidFill>
                <a:latin typeface="Courier New" pitchFamily="49" charset="0"/>
                <a:cs typeface="Courier New" pitchFamily="49" charset="0"/>
              </a:rPr>
              <a:t>] = in[</a:t>
            </a:r>
            <a:r>
              <a:rPr b="1" dirty="0" err="1">
                <a:solidFill>
                  <a:schemeClr val="accent3"/>
                </a:solidFill>
                <a:latin typeface="Courier New" pitchFamily="49" charset="0"/>
                <a:cs typeface="Courier New" pitchFamily="49" charset="0"/>
              </a:rPr>
              <a:t>i</a:t>
            </a:r>
            <a:r>
              <a:rPr b="1" dirty="0">
                <a:solidFill>
                  <a:schemeClr val="accent3"/>
                </a:solidFill>
                <a:latin typeface="Courier New" pitchFamily="49" charset="0"/>
                <a:cs typeface="Courier New" pitchFamily="49" charset="0"/>
              </a:rPr>
              <a:t>] * in[</a:t>
            </a:r>
            <a:r>
              <a:rPr b="1" dirty="0" err="1">
                <a:solidFill>
                  <a:schemeClr val="accent3"/>
                </a:solidFill>
                <a:latin typeface="Courier New" pitchFamily="49" charset="0"/>
                <a:cs typeface="Courier New" pitchFamily="49" charset="0"/>
              </a:rPr>
              <a:t>i</a:t>
            </a:r>
            <a:r>
              <a:rPr b="1" dirty="0">
                <a:solidFill>
                  <a:schemeClr val="accent3"/>
                </a:solidFill>
                <a:latin typeface="Courier New" pitchFamily="49" charset="0"/>
                <a:cs typeface="Courier New" pitchFamily="49" charset="0"/>
              </a:rPr>
              <a:t>];</a:t>
            </a:r>
          </a:p>
          <a:p>
            <a:pPr lvl="1">
              <a:spcBef>
                <a:spcPts val="0"/>
              </a:spcBef>
              <a:spcAft>
                <a:spcPts val="0"/>
              </a:spcAft>
              <a:buFont typeface="Arial" charset="0"/>
              <a:buNone/>
              <a:defRPr/>
            </a:pPr>
            <a:r>
              <a:rPr b="1" dirty="0">
                <a:latin typeface="Courier New" pitchFamily="49" charset="0"/>
                <a:cs typeface="Courier New" pitchFamily="49" charset="0"/>
              </a:rPr>
              <a:t>}</a:t>
            </a:r>
          </a:p>
        </p:txBody>
      </p:sp>
      <p:sp>
        <p:nvSpPr>
          <p:cNvPr id="8" name="Content Placeholder 2"/>
          <p:cNvSpPr txBox="1">
            <a:spLocks/>
          </p:cNvSpPr>
          <p:nvPr/>
        </p:nvSpPr>
        <p:spPr>
          <a:xfrm>
            <a:off x="4479925" y="2292350"/>
            <a:ext cx="4330700" cy="1433513"/>
          </a:xfrm>
          <a:prstGeom prst="rect">
            <a:avLst/>
          </a:prstGeom>
        </p:spPr>
        <p:txBody>
          <a:bodyPr lIns="0" tIns="0" rIns="0" bIns="0"/>
          <a:lstStyle/>
          <a:p>
            <a:pPr marL="112713" indent="-112713" fontAlgn="auto">
              <a:lnSpc>
                <a:spcPct val="90000"/>
              </a:lnSpc>
              <a:spcBef>
                <a:spcPts val="336"/>
              </a:spcBef>
              <a:spcAft>
                <a:spcPts val="336"/>
              </a:spcAft>
              <a:buClr>
                <a:schemeClr val="accent1"/>
              </a:buClr>
              <a:defRPr/>
            </a:pPr>
            <a:r>
              <a:rPr lang="en-US" sz="1600" dirty="0">
                <a:ea typeface="+mn-ea"/>
                <a:cs typeface="Arial" charset="0"/>
              </a:rPr>
              <a:t>  </a:t>
            </a:r>
            <a:r>
              <a:rPr lang="en-US" sz="1400" dirty="0">
                <a:ea typeface="+mn-ea"/>
                <a:cs typeface="Arial" charset="0"/>
              </a:rPr>
              <a:t>Ideally we would like some way to </a:t>
            </a:r>
            <a:r>
              <a:rPr lang="en-US" sz="1400" dirty="0">
                <a:latin typeface="+mn-lt"/>
                <a:ea typeface="+mn-ea"/>
              </a:rPr>
              <a:t>indicate that the body of loop need not be executed </a:t>
            </a:r>
            <a:r>
              <a:rPr lang="en-US" sz="1400" dirty="0">
                <a:ea typeface="+mn-ea"/>
                <a:cs typeface="Arial" charset="0"/>
              </a:rPr>
              <a:t>sequentially.</a:t>
            </a:r>
          </a:p>
          <a:p>
            <a:pPr marL="112713" indent="-112713" fontAlgn="auto">
              <a:lnSpc>
                <a:spcPct val="90000"/>
              </a:lnSpc>
              <a:spcBef>
                <a:spcPts val="336"/>
              </a:spcBef>
              <a:spcAft>
                <a:spcPts val="336"/>
              </a:spcAft>
              <a:buClr>
                <a:schemeClr val="accent1"/>
              </a:buClr>
              <a:defRPr/>
            </a:pPr>
            <a:r>
              <a:rPr lang="en-US" sz="1400" dirty="0">
                <a:ea typeface="+mn-ea"/>
                <a:cs typeface="Arial" charset="0"/>
              </a:rPr>
              <a:t>  Something like </a:t>
            </a:r>
            <a:r>
              <a:rPr lang="en-US" sz="1400" b="1" dirty="0">
                <a:solidFill>
                  <a:schemeClr val="accent3"/>
                </a:solidFill>
                <a:latin typeface="Courier New" pitchFamily="49" charset="0"/>
                <a:ea typeface="+mn-ea"/>
                <a:cs typeface="Courier New" pitchFamily="49" charset="0"/>
              </a:rPr>
              <a:t>parallel-for()</a:t>
            </a:r>
          </a:p>
          <a:p>
            <a:pPr marL="112713" indent="-112713" fontAlgn="auto">
              <a:lnSpc>
                <a:spcPct val="90000"/>
              </a:lnSpc>
              <a:spcBef>
                <a:spcPts val="336"/>
              </a:spcBef>
              <a:spcAft>
                <a:spcPts val="336"/>
              </a:spcAft>
              <a:buClr>
                <a:schemeClr val="accent1"/>
              </a:buClr>
              <a:defRPr/>
            </a:pPr>
            <a:r>
              <a:rPr lang="en-US" sz="1400" dirty="0">
                <a:ea typeface="+mn-ea"/>
                <a:cs typeface="Arial" charset="0"/>
              </a:rPr>
              <a:t>  However, we want to avoid modifying the language, compiler or tool-chain.</a:t>
            </a:r>
          </a:p>
          <a:p>
            <a:pPr marL="112713" indent="-112713" fontAlgn="auto">
              <a:lnSpc>
                <a:spcPct val="90000"/>
              </a:lnSpc>
              <a:spcBef>
                <a:spcPts val="336"/>
              </a:spcBef>
              <a:spcAft>
                <a:spcPts val="336"/>
              </a:spcAft>
              <a:buClr>
                <a:schemeClr val="accent1"/>
              </a:buClr>
              <a:defRPr/>
            </a:pPr>
            <a:endParaRPr lang="en-US" sz="1600" dirty="0">
              <a:ea typeface="+mn-ea"/>
              <a:cs typeface="Arial" charset="0"/>
            </a:endParaRPr>
          </a:p>
          <a:p>
            <a:pPr marL="112713" indent="-112713" fontAlgn="auto">
              <a:lnSpc>
                <a:spcPct val="90000"/>
              </a:lnSpc>
              <a:spcBef>
                <a:spcPts val="336"/>
              </a:spcBef>
              <a:spcAft>
                <a:spcPts val="336"/>
              </a:spcAft>
              <a:buClr>
                <a:schemeClr val="accent1"/>
              </a:buClr>
              <a:defRPr/>
            </a:pPr>
            <a:endParaRPr lang="en-US" sz="1600" dirty="0">
              <a:ea typeface="+mn-ea"/>
              <a:cs typeface="Arial" charset="0"/>
            </a:endParaRPr>
          </a:p>
          <a:p>
            <a:pPr marL="112713" indent="-112713" fontAlgn="auto">
              <a:lnSpc>
                <a:spcPct val="90000"/>
              </a:lnSpc>
              <a:spcBef>
                <a:spcPts val="336"/>
              </a:spcBef>
              <a:spcAft>
                <a:spcPts val="336"/>
              </a:spcAft>
              <a:buClr>
                <a:schemeClr val="accent1"/>
              </a:buClr>
              <a:defRPr/>
            </a:pPr>
            <a:endParaRPr lang="en-US" dirty="0">
              <a:latin typeface="+mn-lt"/>
              <a:ea typeface="+mn-ea"/>
            </a:endParaRPr>
          </a:p>
        </p:txBody>
      </p:sp>
      <p:sp>
        <p:nvSpPr>
          <p:cNvPr id="9" name="Content Placeholder 2"/>
          <p:cNvSpPr txBox="1">
            <a:spLocks/>
          </p:cNvSpPr>
          <p:nvPr/>
        </p:nvSpPr>
        <p:spPr>
          <a:xfrm>
            <a:off x="460374" y="2448034"/>
            <a:ext cx="4194175" cy="303213"/>
          </a:xfrm>
          <a:prstGeom prst="rect">
            <a:avLst/>
          </a:prstGeom>
          <a:noFill/>
        </p:spPr>
        <p:txBody>
          <a:bodyPr lIns="0" tIns="0" rIns="0" bIns="0"/>
          <a:lstStyle/>
          <a:p>
            <a:pPr>
              <a:defRPr/>
            </a:pPr>
            <a:r>
              <a:rPr lang="en-US" sz="1400" b="1" dirty="0">
                <a:ea typeface="+mn-ea"/>
                <a:cs typeface="Arial" charset="0"/>
              </a:rPr>
              <a:t>  </a:t>
            </a:r>
            <a:r>
              <a:rPr lang="en-US" sz="1400" b="1" dirty="0">
                <a:solidFill>
                  <a:schemeClr val="accent3"/>
                </a:solidFill>
                <a:latin typeface="Courier New" pitchFamily="49" charset="0"/>
                <a:ea typeface="+mn-ea"/>
                <a:cs typeface="Courier New" pitchFamily="49" charset="0"/>
              </a:rPr>
              <a:t>parallel-for </a:t>
            </a:r>
            <a:r>
              <a:rPr lang="en-US" sz="1400" b="1" dirty="0">
                <a:latin typeface="Courier New" pitchFamily="49" charset="0"/>
                <a:ea typeface="+mn-ea"/>
                <a:cs typeface="Courier New" pitchFamily="49" charset="0"/>
              </a:rPr>
              <a:t>(</a:t>
            </a:r>
            <a:r>
              <a:rPr lang="en-US" sz="1400" b="1" dirty="0" err="1">
                <a:latin typeface="Courier New" pitchFamily="49" charset="0"/>
                <a:ea typeface="+mn-ea"/>
                <a:cs typeface="Courier New" pitchFamily="49" charset="0"/>
              </a:rPr>
              <a:t>int</a:t>
            </a:r>
            <a:r>
              <a:rPr lang="en-US" sz="1400" b="1" dirty="0">
                <a:latin typeface="Courier New" pitchFamily="49" charset="0"/>
                <a:ea typeface="+mn-ea"/>
                <a:cs typeface="Courier New" pitchFamily="49" charset="0"/>
              </a:rPr>
              <a:t> </a:t>
            </a:r>
            <a:r>
              <a:rPr lang="en-US" sz="1400" b="1" dirty="0" err="1">
                <a:latin typeface="Courier New" pitchFamily="49" charset="0"/>
                <a:ea typeface="+mn-ea"/>
                <a:cs typeface="Courier New" pitchFamily="49" charset="0"/>
              </a:rPr>
              <a:t>i</a:t>
            </a:r>
            <a:r>
              <a:rPr lang="en-US" sz="1400" b="1" dirty="0">
                <a:latin typeface="Courier New" pitchFamily="49" charset="0"/>
                <a:ea typeface="+mn-ea"/>
                <a:cs typeface="Courier New" pitchFamily="49" charset="0"/>
              </a:rPr>
              <a:t>=0; </a:t>
            </a:r>
            <a:r>
              <a:rPr lang="en-US" sz="1400" b="1" dirty="0" err="1">
                <a:latin typeface="Courier New" pitchFamily="49" charset="0"/>
                <a:ea typeface="+mn-ea"/>
                <a:cs typeface="Courier New" pitchFamily="49" charset="0"/>
              </a:rPr>
              <a:t>i</a:t>
            </a:r>
            <a:r>
              <a:rPr lang="en-US" sz="1400" b="1" dirty="0">
                <a:latin typeface="Courier New" pitchFamily="49" charset="0"/>
                <a:ea typeface="+mn-ea"/>
                <a:cs typeface="Courier New" pitchFamily="49" charset="0"/>
              </a:rPr>
              <a:t>&lt;size; </a:t>
            </a:r>
            <a:r>
              <a:rPr lang="en-US" sz="1400" b="1" dirty="0" err="1">
                <a:latin typeface="Courier New" pitchFamily="49" charset="0"/>
                <a:ea typeface="+mn-ea"/>
                <a:cs typeface="Courier New" pitchFamily="49" charset="0"/>
              </a:rPr>
              <a:t>i</a:t>
            </a:r>
            <a:r>
              <a:rPr lang="en-US" sz="1400" b="1" dirty="0">
                <a:latin typeface="Courier New" pitchFamily="49" charset="0"/>
                <a:ea typeface="+mn-ea"/>
                <a:cs typeface="Courier New" pitchFamily="49" charset="0"/>
              </a:rPr>
              <a:t>++){</a:t>
            </a:r>
          </a:p>
          <a:p>
            <a:pPr marL="112713" indent="-112713" fontAlgn="auto">
              <a:lnSpc>
                <a:spcPct val="90000"/>
              </a:lnSpc>
              <a:spcBef>
                <a:spcPts val="336"/>
              </a:spcBef>
              <a:spcAft>
                <a:spcPts val="336"/>
              </a:spcAft>
              <a:buClr>
                <a:schemeClr val="accent1"/>
              </a:buClr>
              <a:defRPr/>
            </a:pPr>
            <a:endParaRPr lang="en-US" sz="1600" dirty="0">
              <a:ea typeface="+mn-ea"/>
              <a:cs typeface="Arial" charset="0"/>
            </a:endParaRPr>
          </a:p>
          <a:p>
            <a:pPr marL="112713" indent="-112713" fontAlgn="auto">
              <a:lnSpc>
                <a:spcPct val="90000"/>
              </a:lnSpc>
              <a:spcBef>
                <a:spcPts val="336"/>
              </a:spcBef>
              <a:spcAft>
                <a:spcPts val="336"/>
              </a:spcAft>
              <a:buClr>
                <a:schemeClr val="accent1"/>
              </a:buClr>
              <a:defRPr/>
            </a:pPr>
            <a:endParaRPr lang="en-US" sz="1600" dirty="0">
              <a:ea typeface="+mn-ea"/>
              <a:cs typeface="Arial" charset="0"/>
            </a:endParaRPr>
          </a:p>
          <a:p>
            <a:pPr marL="112713" indent="-112713" fontAlgn="auto">
              <a:lnSpc>
                <a:spcPct val="90000"/>
              </a:lnSpc>
              <a:spcBef>
                <a:spcPts val="336"/>
              </a:spcBef>
              <a:spcAft>
                <a:spcPts val="336"/>
              </a:spcAft>
              <a:buClr>
                <a:schemeClr val="accent1"/>
              </a:buClr>
              <a:defRPr/>
            </a:pPr>
            <a:endParaRPr lang="en-US" dirty="0">
              <a:latin typeface="+mn-lt"/>
              <a:ea typeface="+mn-ea"/>
            </a:endParaRPr>
          </a:p>
        </p:txBody>
      </p:sp>
    </p:spTree>
    <p:extLst>
      <p:ext uri="{BB962C8B-B14F-4D97-AF65-F5344CB8AC3E}">
        <p14:creationId xmlns:p14="http://schemas.microsoft.com/office/powerpoint/2010/main" val="9528118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2"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 calcmode="lin" valueType="num">
                                      <p:cBhvr additive="base">
                                        <p:cTn id="11" dur="500" fill="hold"/>
                                        <p:tgtEl>
                                          <p:spTgt spid="8">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1+#ppt_w/2"/>
                                          </p:val>
                                        </p:tav>
                                        <p:tav tm="100000">
                                          <p:val>
                                            <p:strVal val="#ppt_x"/>
                                          </p:val>
                                        </p:tav>
                                      </p:tavLst>
                                    </p:anim>
                                    <p:anim calcmode="lin" valueType="num">
                                      <p:cBhvr additive="base">
                                        <p:cTn id="18" dur="500" fill="hold"/>
                                        <p:tgtEl>
                                          <p:spTgt spid="9"/>
                                        </p:tgtEl>
                                        <p:attrNameLst>
                                          <p:attrName>ppt_y</p:attrName>
                                        </p:attrNameLst>
                                      </p:cBhvr>
                                      <p:tavLst>
                                        <p:tav tm="0">
                                          <p:val>
                                            <p:strVal val="#ppt_y"/>
                                          </p:val>
                                        </p:tav>
                                        <p:tav tm="100000">
                                          <p:val>
                                            <p:strVal val="#ppt_y"/>
                                          </p:val>
                                        </p:tav>
                                      </p:tavLst>
                                    </p:anim>
                                  </p:childTnLst>
                                </p:cTn>
                              </p:par>
                              <p:par>
                                <p:cTn id="19" presetID="2" presetClass="exit" presetSubtype="8" fill="hold" grpId="0" nodeType="withEffect">
                                  <p:stCondLst>
                                    <p:cond delay="0"/>
                                  </p:stCondLst>
                                  <p:childTnLst>
                                    <p:anim calcmode="lin" valueType="num">
                                      <p:cBhvr additive="base">
                                        <p:cTn id="20" dur="500"/>
                                        <p:tgtEl>
                                          <p:spTgt spid="3">
                                            <p:txEl>
                                              <p:pRg st="7" end="7"/>
                                            </p:txEl>
                                          </p:spTgt>
                                        </p:tgtEl>
                                        <p:attrNameLst>
                                          <p:attrName>ppt_x</p:attrName>
                                        </p:attrNameLst>
                                      </p:cBhvr>
                                      <p:tavLst>
                                        <p:tav tm="0">
                                          <p:val>
                                            <p:strVal val="ppt_x"/>
                                          </p:val>
                                        </p:tav>
                                        <p:tav tm="100000">
                                          <p:val>
                                            <p:strVal val="0-ppt_w/2"/>
                                          </p:val>
                                        </p:tav>
                                      </p:tavLst>
                                    </p:anim>
                                    <p:anim calcmode="lin" valueType="num">
                                      <p:cBhvr additive="base">
                                        <p:cTn id="21" dur="500"/>
                                        <p:tgtEl>
                                          <p:spTgt spid="3">
                                            <p:txEl>
                                              <p:pRg st="7" end="7"/>
                                            </p:txEl>
                                          </p:spTgt>
                                        </p:tgtEl>
                                        <p:attrNameLst>
                                          <p:attrName>ppt_y</p:attrName>
                                        </p:attrNameLst>
                                      </p:cBhvr>
                                      <p:tavLst>
                                        <p:tav tm="0">
                                          <p:val>
                                            <p:strVal val="ppt_y"/>
                                          </p:val>
                                        </p:tav>
                                        <p:tav tm="100000">
                                          <p:val>
                                            <p:strVal val="ppt_y"/>
                                          </p:val>
                                        </p:tav>
                                      </p:tavLst>
                                    </p:anim>
                                    <p:set>
                                      <p:cBhvr>
                                        <p:cTn id="22" dur="1" fill="hold">
                                          <p:stCondLst>
                                            <p:cond delay="499"/>
                                          </p:stCondLst>
                                        </p:cTn>
                                        <p:tgtEl>
                                          <p:spTgt spid="3">
                                            <p:txEl>
                                              <p:pRg st="7" end="7"/>
                                            </p:txEl>
                                          </p:spTgt>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2" fill="hold"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anim calcmode="lin" valueType="num">
                                      <p:cBhvr additive="base">
                                        <p:cTn id="27" dur="500" fill="hold"/>
                                        <p:tgtEl>
                                          <p:spTgt spid="8">
                                            <p:txEl>
                                              <p:pRg st="2" end="2"/>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smtClean="0">
                <a:ea typeface="+mj-ea"/>
              </a:rPr>
              <a:t>REFACTORING OUR EXAMPLE TO USE THE APARAPI API</a:t>
            </a:r>
            <a:endParaRPr>
              <a:ea typeface="+mj-ea"/>
            </a:endParaRPr>
          </a:p>
        </p:txBody>
      </p:sp>
      <p:sp>
        <p:nvSpPr>
          <p:cNvPr id="3" name="Content Placeholder 2"/>
          <p:cNvSpPr>
            <a:spLocks noGrp="1"/>
          </p:cNvSpPr>
          <p:nvPr>
            <p:ph idx="1"/>
          </p:nvPr>
        </p:nvSpPr>
        <p:spPr/>
        <p:txBody>
          <a:bodyPr/>
          <a:lstStyle/>
          <a:p>
            <a:pPr lvl="2">
              <a:lnSpc>
                <a:spcPct val="90000"/>
              </a:lnSpc>
              <a:buFont typeface="Wingdings" pitchFamily="2" charset="2"/>
              <a:buNone/>
              <a:defRPr/>
            </a:pPr>
            <a:endParaRPr lang="en-US" sz="1600" dirty="0">
              <a:ea typeface="+mn-ea"/>
            </a:endParaRPr>
          </a:p>
          <a:p>
            <a:pPr marL="0" indent="0">
              <a:lnSpc>
                <a:spcPct val="90000"/>
              </a:lnSpc>
              <a:buFont typeface="Wingdings" pitchFamily="2" charset="2"/>
              <a:buNone/>
              <a:defRPr/>
            </a:pPr>
            <a:r>
              <a:rPr lang="en-US" sz="1800" dirty="0" smtClean="0">
                <a:ea typeface="+mn-ea"/>
                <a:cs typeface="+mn-cs"/>
              </a:rPr>
              <a:t> </a:t>
            </a:r>
            <a:endParaRPr lang="en-US" sz="1600" dirty="0" smtClean="0">
              <a:ea typeface="+mn-ea"/>
              <a:cs typeface="+mn-cs"/>
            </a:endParaRPr>
          </a:p>
          <a:p>
            <a:pPr>
              <a:spcBef>
                <a:spcPts val="0"/>
              </a:spcBef>
              <a:spcAft>
                <a:spcPts val="0"/>
              </a:spcAft>
              <a:buFont typeface="Wingdings" pitchFamily="2" charset="2"/>
              <a:buNone/>
              <a:defRPr/>
            </a:pPr>
            <a:r>
              <a:rPr lang="en-US" b="1" dirty="0" smtClean="0">
                <a:latin typeface="Courier New" pitchFamily="49" charset="0"/>
                <a:ea typeface="+mn-ea"/>
                <a:cs typeface="Courier New" pitchFamily="49" charset="0"/>
              </a:rPr>
              <a:t>final </a:t>
            </a:r>
            <a:r>
              <a:rPr lang="en-US" b="1" dirty="0" err="1" smtClean="0">
                <a:latin typeface="Courier New" pitchFamily="49" charset="0"/>
                <a:ea typeface="+mn-ea"/>
                <a:cs typeface="Courier New" pitchFamily="49" charset="0"/>
              </a:rPr>
              <a:t>int</a:t>
            </a:r>
            <a:r>
              <a:rPr lang="en-US" b="1" dirty="0" smtClean="0">
                <a:latin typeface="Courier New" pitchFamily="49" charset="0"/>
                <a:ea typeface="+mn-ea"/>
                <a:cs typeface="Courier New" pitchFamily="49" charset="0"/>
              </a:rPr>
              <a:t>[] square= new </a:t>
            </a:r>
            <a:r>
              <a:rPr lang="en-US" b="1" dirty="0" err="1" smtClean="0">
                <a:latin typeface="Courier New" pitchFamily="49" charset="0"/>
                <a:ea typeface="+mn-ea"/>
                <a:cs typeface="Courier New" pitchFamily="49" charset="0"/>
              </a:rPr>
              <a:t>int</a:t>
            </a:r>
            <a:r>
              <a:rPr lang="en-US" b="1" dirty="0" smtClean="0">
                <a:latin typeface="Courier New" pitchFamily="49" charset="0"/>
                <a:ea typeface="+mn-ea"/>
                <a:cs typeface="Courier New" pitchFamily="49" charset="0"/>
              </a:rPr>
              <a:t>[size];</a:t>
            </a:r>
          </a:p>
          <a:p>
            <a:pPr>
              <a:spcBef>
                <a:spcPts val="0"/>
              </a:spcBef>
              <a:spcAft>
                <a:spcPts val="0"/>
              </a:spcAft>
              <a:buFont typeface="Wingdings" pitchFamily="2" charset="2"/>
              <a:buNone/>
              <a:defRPr/>
            </a:pPr>
            <a:r>
              <a:rPr lang="en-US" b="1" dirty="0" smtClean="0">
                <a:latin typeface="Courier New" pitchFamily="49" charset="0"/>
                <a:ea typeface="+mn-ea"/>
                <a:cs typeface="Courier New" pitchFamily="49" charset="0"/>
              </a:rPr>
              <a:t>final </a:t>
            </a:r>
            <a:r>
              <a:rPr lang="en-US" b="1" dirty="0" err="1" smtClean="0">
                <a:latin typeface="Courier New" pitchFamily="49" charset="0"/>
                <a:ea typeface="+mn-ea"/>
                <a:cs typeface="Courier New" pitchFamily="49" charset="0"/>
              </a:rPr>
              <a:t>int</a:t>
            </a:r>
            <a:r>
              <a:rPr lang="en-US" b="1" dirty="0" smtClean="0">
                <a:latin typeface="Courier New" pitchFamily="49" charset="0"/>
                <a:ea typeface="+mn-ea"/>
                <a:cs typeface="Courier New" pitchFamily="49" charset="0"/>
              </a:rPr>
              <a:t>[] in = new </a:t>
            </a:r>
            <a:r>
              <a:rPr lang="en-US" b="1" dirty="0" err="1" smtClean="0">
                <a:latin typeface="Courier New" pitchFamily="49" charset="0"/>
                <a:ea typeface="+mn-ea"/>
                <a:cs typeface="Courier New" pitchFamily="49" charset="0"/>
              </a:rPr>
              <a:t>int</a:t>
            </a:r>
            <a:r>
              <a:rPr lang="en-US" b="1" dirty="0" smtClean="0">
                <a:latin typeface="Courier New" pitchFamily="49" charset="0"/>
                <a:ea typeface="+mn-ea"/>
                <a:cs typeface="Courier New" pitchFamily="49" charset="0"/>
              </a:rPr>
              <a:t>[size]; </a:t>
            </a:r>
            <a:r>
              <a:rPr lang="en-US" b="1" i="1" dirty="0" smtClean="0">
                <a:solidFill>
                  <a:schemeClr val="bg2"/>
                </a:solidFill>
                <a:latin typeface="Courier New" pitchFamily="49" charset="0"/>
                <a:ea typeface="+mn-ea"/>
                <a:cs typeface="Courier New" pitchFamily="49" charset="0"/>
              </a:rPr>
              <a:t>// populating in[0..size] omitted</a:t>
            </a:r>
          </a:p>
          <a:p>
            <a:pPr>
              <a:spcBef>
                <a:spcPts val="0"/>
              </a:spcBef>
              <a:spcAft>
                <a:spcPts val="0"/>
              </a:spcAft>
              <a:buFont typeface="Wingdings" pitchFamily="2" charset="2"/>
              <a:buNone/>
              <a:defRPr/>
            </a:pPr>
            <a:endParaRPr lang="en-US" b="1" dirty="0" smtClean="0">
              <a:solidFill>
                <a:schemeClr val="accent1"/>
              </a:solidFill>
              <a:latin typeface="Courier New" pitchFamily="49" charset="0"/>
              <a:ea typeface="+mn-ea"/>
              <a:cs typeface="Courier New" pitchFamily="49" charset="0"/>
            </a:endParaRPr>
          </a:p>
          <a:p>
            <a:pPr>
              <a:spcBef>
                <a:spcPts val="0"/>
              </a:spcBef>
              <a:spcAft>
                <a:spcPts val="0"/>
              </a:spcAft>
              <a:buFont typeface="Wingdings" pitchFamily="2" charset="2"/>
              <a:buNone/>
              <a:defRPr/>
            </a:pPr>
            <a:endParaRPr lang="en-US" b="1" dirty="0" smtClean="0">
              <a:latin typeface="Courier New" pitchFamily="49" charset="0"/>
              <a:ea typeface="+mn-ea"/>
              <a:cs typeface="Courier New" pitchFamily="49" charset="0"/>
            </a:endParaRPr>
          </a:p>
          <a:p>
            <a:pPr>
              <a:spcBef>
                <a:spcPts val="0"/>
              </a:spcBef>
              <a:spcAft>
                <a:spcPts val="0"/>
              </a:spcAft>
              <a:buFont typeface="Wingdings" pitchFamily="2" charset="2"/>
              <a:buNone/>
              <a:defRPr/>
            </a:pPr>
            <a:r>
              <a:rPr lang="en-US" b="1" dirty="0" smtClean="0">
                <a:latin typeface="Courier New" pitchFamily="49" charset="0"/>
                <a:ea typeface="+mn-ea"/>
                <a:cs typeface="Courier New" pitchFamily="49" charset="0"/>
              </a:rPr>
              <a:t>for (</a:t>
            </a:r>
            <a:r>
              <a:rPr lang="en-US" b="1" dirty="0" err="1" smtClean="0">
                <a:latin typeface="Courier New" pitchFamily="49" charset="0"/>
                <a:ea typeface="+mn-ea"/>
                <a:cs typeface="Courier New" pitchFamily="49" charset="0"/>
              </a:rPr>
              <a:t>int</a:t>
            </a:r>
            <a:r>
              <a:rPr lang="en-US" b="1" dirty="0" smtClean="0">
                <a:latin typeface="Courier New" pitchFamily="49" charset="0"/>
                <a:ea typeface="+mn-ea"/>
                <a:cs typeface="Courier New" pitchFamily="49" charset="0"/>
              </a:rPr>
              <a:t> </a:t>
            </a:r>
            <a:r>
              <a:rPr lang="en-US" b="1" dirty="0" err="1" smtClean="0">
                <a:latin typeface="Courier New" pitchFamily="49" charset="0"/>
                <a:ea typeface="+mn-ea"/>
                <a:cs typeface="Courier New" pitchFamily="49" charset="0"/>
              </a:rPr>
              <a:t>i</a:t>
            </a:r>
            <a:r>
              <a:rPr lang="en-US" b="1" dirty="0" smtClean="0">
                <a:latin typeface="Courier New" pitchFamily="49" charset="0"/>
                <a:ea typeface="+mn-ea"/>
                <a:cs typeface="Courier New" pitchFamily="49" charset="0"/>
              </a:rPr>
              <a:t>=0; </a:t>
            </a:r>
            <a:r>
              <a:rPr lang="en-US" b="1" dirty="0" err="1" smtClean="0">
                <a:latin typeface="Courier New" pitchFamily="49" charset="0"/>
                <a:ea typeface="+mn-ea"/>
                <a:cs typeface="Courier New" pitchFamily="49" charset="0"/>
              </a:rPr>
              <a:t>i</a:t>
            </a:r>
            <a:r>
              <a:rPr lang="en-US" b="1" dirty="0" smtClean="0">
                <a:latin typeface="Courier New" pitchFamily="49" charset="0"/>
                <a:ea typeface="+mn-ea"/>
                <a:cs typeface="Courier New" pitchFamily="49" charset="0"/>
              </a:rPr>
              <a:t>&lt;size; </a:t>
            </a:r>
            <a:r>
              <a:rPr lang="en-US" b="1" dirty="0" err="1" smtClean="0">
                <a:latin typeface="Courier New" pitchFamily="49" charset="0"/>
                <a:ea typeface="+mn-ea"/>
                <a:cs typeface="Courier New" pitchFamily="49" charset="0"/>
              </a:rPr>
              <a:t>i</a:t>
            </a:r>
            <a:r>
              <a:rPr lang="en-US" b="1" dirty="0" smtClean="0">
                <a:latin typeface="Courier New" pitchFamily="49" charset="0"/>
                <a:ea typeface="+mn-ea"/>
                <a:cs typeface="Courier New" pitchFamily="49" charset="0"/>
              </a:rPr>
              <a:t>++){</a:t>
            </a:r>
          </a:p>
          <a:p>
            <a:pPr>
              <a:spcBef>
                <a:spcPts val="0"/>
              </a:spcBef>
              <a:spcAft>
                <a:spcPts val="0"/>
              </a:spcAft>
              <a:buFont typeface="Wingdings" pitchFamily="2" charset="2"/>
              <a:buNone/>
              <a:defRPr/>
            </a:pPr>
            <a:r>
              <a:rPr lang="en-US" b="1" dirty="0" smtClean="0">
                <a:latin typeface="Courier New" pitchFamily="49" charset="0"/>
                <a:ea typeface="+mn-ea"/>
                <a:cs typeface="Courier New" pitchFamily="49" charset="0"/>
              </a:rPr>
              <a:t>   </a:t>
            </a:r>
            <a:r>
              <a:rPr lang="en-US" b="1" dirty="0" smtClean="0">
                <a:solidFill>
                  <a:schemeClr val="accent3"/>
                </a:solidFill>
                <a:latin typeface="Courier New" pitchFamily="49" charset="0"/>
                <a:ea typeface="+mn-ea"/>
                <a:cs typeface="Courier New" pitchFamily="49" charset="0"/>
              </a:rPr>
              <a:t>square[i</a:t>
            </a:r>
            <a:r>
              <a:rPr lang="en-US" b="1" dirty="0">
                <a:solidFill>
                  <a:schemeClr val="accent3"/>
                </a:solidFill>
                <a:latin typeface="Courier New" pitchFamily="49" charset="0"/>
                <a:ea typeface="+mn-ea"/>
                <a:cs typeface="Courier New" pitchFamily="49" charset="0"/>
              </a:rPr>
              <a:t>] = </a:t>
            </a:r>
            <a:r>
              <a:rPr lang="en-US" b="1" dirty="0" smtClean="0">
                <a:solidFill>
                  <a:schemeClr val="accent3"/>
                </a:solidFill>
                <a:latin typeface="Courier New" pitchFamily="49" charset="0"/>
                <a:ea typeface="+mn-ea"/>
                <a:cs typeface="Courier New" pitchFamily="49" charset="0"/>
              </a:rPr>
              <a:t>in[i</a:t>
            </a:r>
            <a:r>
              <a:rPr lang="en-US" b="1" dirty="0">
                <a:solidFill>
                  <a:schemeClr val="accent3"/>
                </a:solidFill>
                <a:latin typeface="Courier New" pitchFamily="49" charset="0"/>
                <a:ea typeface="+mn-ea"/>
                <a:cs typeface="Courier New" pitchFamily="49" charset="0"/>
              </a:rPr>
              <a:t>] </a:t>
            </a:r>
            <a:r>
              <a:rPr lang="en-US" b="1" dirty="0" smtClean="0">
                <a:solidFill>
                  <a:schemeClr val="accent3"/>
                </a:solidFill>
                <a:latin typeface="Courier New" pitchFamily="49" charset="0"/>
                <a:ea typeface="+mn-ea"/>
                <a:cs typeface="Courier New" pitchFamily="49" charset="0"/>
              </a:rPr>
              <a:t>* in[i</a:t>
            </a:r>
            <a:r>
              <a:rPr lang="en-US" b="1" dirty="0">
                <a:solidFill>
                  <a:schemeClr val="accent3"/>
                </a:solidFill>
                <a:latin typeface="Courier New" pitchFamily="49" charset="0"/>
                <a:ea typeface="+mn-ea"/>
                <a:cs typeface="Courier New" pitchFamily="49" charset="0"/>
              </a:rPr>
              <a:t>];</a:t>
            </a:r>
          </a:p>
          <a:p>
            <a:pPr>
              <a:spcBef>
                <a:spcPts val="0"/>
              </a:spcBef>
              <a:spcAft>
                <a:spcPts val="0"/>
              </a:spcAft>
              <a:buFont typeface="Wingdings" pitchFamily="2" charset="2"/>
              <a:buNone/>
              <a:defRPr/>
            </a:pPr>
            <a:r>
              <a:rPr lang="en-US" b="1" dirty="0" smtClean="0">
                <a:latin typeface="Courier New" pitchFamily="49" charset="0"/>
                <a:ea typeface="+mn-ea"/>
                <a:cs typeface="Courier New" pitchFamily="49" charset="0"/>
              </a:rPr>
              <a:t>}</a:t>
            </a:r>
          </a:p>
        </p:txBody>
      </p:sp>
      <p:sp>
        <p:nvSpPr>
          <p:cNvPr id="6" name="Content Placeholder 2"/>
          <p:cNvSpPr txBox="1">
            <a:spLocks/>
          </p:cNvSpPr>
          <p:nvPr/>
        </p:nvSpPr>
        <p:spPr bwMode="auto">
          <a:xfrm>
            <a:off x="4324350" y="2192338"/>
            <a:ext cx="5118100" cy="150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a:solidFill>
                  <a:schemeClr val="tx1"/>
                </a:solidFill>
                <a:latin typeface="Arial" charset="0"/>
                <a:cs typeface="Arial" charset="0"/>
              </a:defRPr>
            </a:lvl1pPr>
            <a:lvl2pPr marL="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uClr>
                <a:schemeClr val="accent1"/>
              </a:buClr>
              <a:buFont typeface="Wingdings" pitchFamily="2" charset="2"/>
              <a:buNone/>
              <a:defRPr/>
            </a:pPr>
            <a:r>
              <a:rPr lang="en-US" sz="1400" b="1" dirty="0" smtClean="0">
                <a:latin typeface="Courier New" pitchFamily="49" charset="0"/>
                <a:ea typeface="+mn-ea"/>
                <a:cs typeface="Courier New" pitchFamily="49" charset="0"/>
              </a:rPr>
              <a:t>Kernel </a:t>
            </a:r>
            <a:r>
              <a:rPr lang="en-US" sz="1400" b="1" dirty="0" err="1" smtClean="0">
                <a:latin typeface="Courier New" pitchFamily="49" charset="0"/>
                <a:ea typeface="+mn-ea"/>
                <a:cs typeface="Courier New" pitchFamily="49" charset="0"/>
              </a:rPr>
              <a:t>kernel</a:t>
            </a:r>
            <a:r>
              <a:rPr lang="en-US" sz="1400" b="1" dirty="0" smtClean="0">
                <a:latin typeface="Courier New" pitchFamily="49" charset="0"/>
                <a:ea typeface="+mn-ea"/>
                <a:cs typeface="Courier New" pitchFamily="49" charset="0"/>
              </a:rPr>
              <a:t> = new Kernel(){ </a:t>
            </a:r>
          </a:p>
          <a:p>
            <a:pPr eaLnBrk="1" hangingPunct="1">
              <a:buClr>
                <a:schemeClr val="accent1"/>
              </a:buClr>
              <a:buFont typeface="Wingdings" pitchFamily="2" charset="2"/>
              <a:buNone/>
              <a:defRPr/>
            </a:pPr>
            <a:r>
              <a:rPr lang="en-US" sz="1400" b="1" dirty="0" smtClean="0">
                <a:latin typeface="Courier New" pitchFamily="49" charset="0"/>
                <a:ea typeface="+mn-ea"/>
                <a:cs typeface="Courier New" pitchFamily="49" charset="0"/>
              </a:rPr>
              <a:t>    @Override public void run(){</a:t>
            </a:r>
          </a:p>
          <a:p>
            <a:pPr eaLnBrk="1" hangingPunct="1">
              <a:buClr>
                <a:schemeClr val="accent1"/>
              </a:buClr>
              <a:buFont typeface="Wingdings" pitchFamily="2" charset="2"/>
              <a:buNone/>
              <a:defRPr/>
            </a:pPr>
            <a:r>
              <a:rPr lang="en-US" sz="1400" b="1" dirty="0" smtClean="0">
                <a:latin typeface="Courier New" pitchFamily="49" charset="0"/>
                <a:ea typeface="+mn-ea"/>
                <a:cs typeface="Courier New" pitchFamily="49" charset="0"/>
              </a:rPr>
              <a:t>       </a:t>
            </a:r>
            <a:r>
              <a:rPr lang="en-US" sz="1400" b="1" dirty="0" err="1" smtClean="0">
                <a:latin typeface="Courier New" pitchFamily="49" charset="0"/>
                <a:ea typeface="+mn-ea"/>
                <a:cs typeface="Courier New" pitchFamily="49" charset="0"/>
              </a:rPr>
              <a:t>int</a:t>
            </a:r>
            <a:r>
              <a:rPr lang="en-US" sz="1400" b="1" dirty="0" smtClean="0">
                <a:latin typeface="Courier New" pitchFamily="49" charset="0"/>
                <a:ea typeface="+mn-ea"/>
                <a:cs typeface="Courier New" pitchFamily="49" charset="0"/>
              </a:rPr>
              <a:t> </a:t>
            </a:r>
            <a:r>
              <a:rPr lang="en-US" sz="1400" b="1" dirty="0" err="1" smtClean="0">
                <a:latin typeface="Courier New" pitchFamily="49" charset="0"/>
                <a:ea typeface="+mn-ea"/>
                <a:cs typeface="Courier New" pitchFamily="49" charset="0"/>
              </a:rPr>
              <a:t>i</a:t>
            </a:r>
            <a:r>
              <a:rPr lang="en-US" sz="1400" b="1" dirty="0" smtClean="0">
                <a:latin typeface="Courier New" pitchFamily="49" charset="0"/>
                <a:ea typeface="+mn-ea"/>
                <a:cs typeface="Courier New" pitchFamily="49" charset="0"/>
              </a:rPr>
              <a:t> = </a:t>
            </a:r>
            <a:r>
              <a:rPr lang="en-US" sz="1400" b="1" dirty="0" err="1" smtClean="0">
                <a:latin typeface="Courier New" pitchFamily="49" charset="0"/>
                <a:ea typeface="+mn-ea"/>
                <a:cs typeface="Courier New" pitchFamily="49" charset="0"/>
              </a:rPr>
              <a:t>getGlobalID</a:t>
            </a:r>
            <a:r>
              <a:rPr lang="en-US" sz="1400" b="1" dirty="0" smtClean="0">
                <a:latin typeface="Courier New" pitchFamily="49" charset="0"/>
                <a:ea typeface="+mn-ea"/>
                <a:cs typeface="Courier New" pitchFamily="49" charset="0"/>
              </a:rPr>
              <a:t>();</a:t>
            </a:r>
          </a:p>
          <a:p>
            <a:pPr lvl="1" eaLnBrk="1" hangingPunct="1">
              <a:buClr>
                <a:schemeClr val="tx1"/>
              </a:buClr>
              <a:buFont typeface="Arial" charset="0"/>
              <a:buNone/>
              <a:defRPr/>
            </a:pPr>
            <a:r>
              <a:rPr lang="en-US" sz="1400" b="1" dirty="0" smtClean="0">
                <a:latin typeface="Courier New" pitchFamily="49" charset="0"/>
                <a:ea typeface="+mn-ea"/>
                <a:cs typeface="Courier New" pitchFamily="49" charset="0"/>
              </a:rPr>
              <a:t>    </a:t>
            </a:r>
            <a:r>
              <a:rPr lang="en-US" sz="1400" b="1" dirty="0" smtClean="0">
                <a:solidFill>
                  <a:schemeClr val="accent3"/>
                </a:solidFill>
                <a:latin typeface="Courier New" pitchFamily="49" charset="0"/>
                <a:ea typeface="+mn-ea"/>
                <a:cs typeface="Courier New" pitchFamily="49" charset="0"/>
              </a:rPr>
              <a:t>square[</a:t>
            </a:r>
            <a:r>
              <a:rPr lang="en-US" sz="1400" b="1" dirty="0" err="1" smtClean="0">
                <a:solidFill>
                  <a:schemeClr val="accent3"/>
                </a:solidFill>
                <a:latin typeface="Courier New" pitchFamily="49" charset="0"/>
                <a:ea typeface="+mn-ea"/>
                <a:cs typeface="Courier New" pitchFamily="49" charset="0"/>
              </a:rPr>
              <a:t>i</a:t>
            </a:r>
            <a:r>
              <a:rPr lang="en-US" sz="1400" b="1" dirty="0" smtClean="0">
                <a:solidFill>
                  <a:schemeClr val="accent3"/>
                </a:solidFill>
                <a:latin typeface="Courier New" pitchFamily="49" charset="0"/>
                <a:ea typeface="+mn-ea"/>
                <a:cs typeface="Courier New" pitchFamily="49" charset="0"/>
              </a:rPr>
              <a:t>] = in[</a:t>
            </a:r>
            <a:r>
              <a:rPr lang="en-US" sz="1400" b="1" dirty="0" err="1" smtClean="0">
                <a:solidFill>
                  <a:schemeClr val="accent3"/>
                </a:solidFill>
                <a:latin typeface="Courier New" pitchFamily="49" charset="0"/>
                <a:ea typeface="+mn-ea"/>
                <a:cs typeface="Courier New" pitchFamily="49" charset="0"/>
              </a:rPr>
              <a:t>i</a:t>
            </a:r>
            <a:r>
              <a:rPr lang="en-US" sz="1400" b="1" dirty="0" smtClean="0">
                <a:solidFill>
                  <a:schemeClr val="accent3"/>
                </a:solidFill>
                <a:latin typeface="Courier New" pitchFamily="49" charset="0"/>
                <a:ea typeface="+mn-ea"/>
                <a:cs typeface="Courier New" pitchFamily="49" charset="0"/>
              </a:rPr>
              <a:t>]*in[</a:t>
            </a:r>
            <a:r>
              <a:rPr lang="en-US" sz="1400" b="1" dirty="0" err="1" smtClean="0">
                <a:solidFill>
                  <a:schemeClr val="accent3"/>
                </a:solidFill>
                <a:latin typeface="Courier New" pitchFamily="49" charset="0"/>
                <a:ea typeface="+mn-ea"/>
                <a:cs typeface="Courier New" pitchFamily="49" charset="0"/>
              </a:rPr>
              <a:t>i</a:t>
            </a:r>
            <a:r>
              <a:rPr lang="en-US" sz="1400" b="1" dirty="0" smtClean="0">
                <a:solidFill>
                  <a:schemeClr val="accent3"/>
                </a:solidFill>
                <a:latin typeface="Courier New" pitchFamily="49" charset="0"/>
                <a:ea typeface="+mn-ea"/>
                <a:cs typeface="Courier New" pitchFamily="49" charset="0"/>
              </a:rPr>
              <a:t>];</a:t>
            </a:r>
          </a:p>
          <a:p>
            <a:pPr eaLnBrk="1" hangingPunct="1">
              <a:buClr>
                <a:schemeClr val="accent1"/>
              </a:buClr>
              <a:buFont typeface="Wingdings" pitchFamily="2" charset="2"/>
              <a:buNone/>
              <a:defRPr/>
            </a:pPr>
            <a:r>
              <a:rPr lang="en-US" sz="1400" b="1" dirty="0" smtClean="0">
                <a:latin typeface="Courier New" pitchFamily="49" charset="0"/>
                <a:ea typeface="+mn-ea"/>
                <a:cs typeface="Courier New" pitchFamily="49" charset="0"/>
              </a:rPr>
              <a:t>    }</a:t>
            </a:r>
          </a:p>
          <a:p>
            <a:pPr eaLnBrk="1" hangingPunct="1">
              <a:buClr>
                <a:schemeClr val="accent1"/>
              </a:buClr>
              <a:buFont typeface="Wingdings" pitchFamily="2" charset="2"/>
              <a:buNone/>
              <a:defRPr/>
            </a:pPr>
            <a:r>
              <a:rPr lang="en-US" sz="1400" b="1" dirty="0" smtClean="0">
                <a:latin typeface="Courier New" pitchFamily="49" charset="0"/>
                <a:ea typeface="+mn-ea"/>
                <a:cs typeface="Courier New" pitchFamily="49" charset="0"/>
              </a:rPr>
              <a:t>};</a:t>
            </a:r>
          </a:p>
          <a:p>
            <a:pPr eaLnBrk="1" hangingPunct="1">
              <a:buClr>
                <a:schemeClr val="accent1"/>
              </a:buClr>
              <a:buFont typeface="Wingdings" pitchFamily="2" charset="2"/>
              <a:buNone/>
              <a:defRPr/>
            </a:pPr>
            <a:r>
              <a:rPr lang="en-US" sz="1400" b="1" dirty="0" err="1" smtClean="0">
                <a:latin typeface="Courier New" pitchFamily="49" charset="0"/>
                <a:ea typeface="+mn-ea"/>
                <a:cs typeface="Courier New" pitchFamily="49" charset="0"/>
              </a:rPr>
              <a:t>kernel.execute</a:t>
            </a:r>
            <a:r>
              <a:rPr lang="en-US" sz="1400" b="1" dirty="0" smtClean="0">
                <a:latin typeface="Courier New" pitchFamily="49" charset="0"/>
                <a:ea typeface="+mn-ea"/>
                <a:cs typeface="Courier New" pitchFamily="49" charset="0"/>
              </a:rPr>
              <a:t>(size);</a:t>
            </a:r>
            <a:r>
              <a:rPr lang="en-US" sz="1400" b="1" dirty="0" smtClean="0">
                <a:solidFill>
                  <a:schemeClr val="bg1"/>
                </a:solidFill>
                <a:latin typeface="Courier New" pitchFamily="49" charset="0"/>
                <a:ea typeface="+mn-ea"/>
                <a:cs typeface="Courier New" pitchFamily="49" charset="0"/>
              </a:rPr>
              <a:t>);</a:t>
            </a:r>
          </a:p>
        </p:txBody>
      </p:sp>
      <p:sp>
        <p:nvSpPr>
          <p:cNvPr id="11" name="Right Arrow 10"/>
          <p:cNvSpPr>
            <a:spLocks noChangeArrowheads="1"/>
          </p:cNvSpPr>
          <p:nvPr/>
        </p:nvSpPr>
        <p:spPr bwMode="auto">
          <a:xfrm>
            <a:off x="3546475" y="2295525"/>
            <a:ext cx="708025" cy="447675"/>
          </a:xfrm>
          <a:prstGeom prst="rightArrow">
            <a:avLst>
              <a:gd name="adj1" fmla="val 50000"/>
              <a:gd name="adj2" fmla="val 50002"/>
            </a:avLst>
          </a:prstGeom>
          <a:solidFill>
            <a:schemeClr val="bg2"/>
          </a:solidFill>
          <a:ln>
            <a:noFill/>
          </a:ln>
          <a:effectLst>
            <a:outerShdw blurRad="50800" dist="38100" dir="5400000" algn="t" rotWithShape="0">
              <a:srgbClr val="808080">
                <a:alpha val="39998"/>
              </a:srgbClr>
            </a:outerShdw>
          </a:effectLst>
          <a:extLst>
            <a:ext uri="{91240B29-F687-4F45-9708-019B960494DF}">
              <a14:hiddenLine xmlns:a14="http://schemas.microsoft.com/office/drawing/2010/main" w="25400">
                <a:solidFill>
                  <a:srgbClr val="000000"/>
                </a:solidFill>
                <a:round/>
                <a:headEnd/>
                <a:tailEnd/>
              </a14:hiddenLine>
            </a:ext>
          </a:extLst>
        </p:spPr>
        <p:txBody>
          <a:bodyPr lIns="228600" tIns="45714" rIns="228600" bIns="45714" anchor="ctr"/>
          <a:lstStyle/>
          <a:p>
            <a:pPr marL="1588" indent="-1588" algn="ctr" defTabSz="913183">
              <a:defRPr/>
            </a:pPr>
            <a:endParaRPr lang="en-US" b="1" dirty="0">
              <a:solidFill>
                <a:prstClr val="white"/>
              </a:solidFill>
              <a:ea typeface="+mn-ea"/>
              <a:cs typeface="Arial" charset="0"/>
            </a:endParaRPr>
          </a:p>
        </p:txBody>
      </p:sp>
    </p:spTree>
    <p:extLst>
      <p:ext uri="{BB962C8B-B14F-4D97-AF65-F5344CB8AC3E}">
        <p14:creationId xmlns:p14="http://schemas.microsoft.com/office/powerpoint/2010/main" val="37156837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1+#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1+#ppt_w/2"/>
                                          </p:val>
                                        </p:tav>
                                        <p:tav tm="100000">
                                          <p:val>
                                            <p:strVal val="#ppt_x"/>
                                          </p:val>
                                        </p:tav>
                                      </p:tavLst>
                                    </p:anim>
                                    <p:anim calcmode="lin" valueType="num">
                                      <p:cBhvr additive="base">
                                        <p:cTn id="12"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What happens when we RUN </a:t>
            </a:r>
            <a:r>
              <a:rPr lang="en-US" dirty="0" err="1" smtClean="0"/>
              <a:t>kernel.EXECUTE</a:t>
            </a:r>
            <a:r>
              <a:rPr lang="en-US" dirty="0" smtClean="0"/>
              <a:t>(&lt;range&gt;)?</a:t>
            </a:r>
            <a:endParaRPr cap="none" dirty="0">
              <a:ea typeface="+mj-ea"/>
            </a:endParaRPr>
          </a:p>
        </p:txBody>
      </p:sp>
      <p:sp>
        <p:nvSpPr>
          <p:cNvPr id="21507" name="Content Placeholder 2"/>
          <p:cNvSpPr>
            <a:spLocks noGrp="1"/>
          </p:cNvSpPr>
          <p:nvPr>
            <p:ph idx="1"/>
          </p:nvPr>
        </p:nvSpPr>
        <p:spPr>
          <a:xfrm>
            <a:off x="301625" y="812800"/>
            <a:ext cx="3927475" cy="3567113"/>
          </a:xfrm>
        </p:spPr>
        <p:txBody>
          <a:bodyPr/>
          <a:lstStyle/>
          <a:p>
            <a:pPr marL="0" indent="0">
              <a:buNone/>
              <a:defRPr/>
            </a:pPr>
            <a:endParaRPr lang="en-US" dirty="0" smtClean="0">
              <a:ea typeface="+mn-ea"/>
              <a:cs typeface="+mn-cs"/>
            </a:endParaRPr>
          </a:p>
          <a:p>
            <a:pPr lvl="2">
              <a:spcBef>
                <a:spcPct val="0"/>
              </a:spcBef>
              <a:spcAft>
                <a:spcPct val="0"/>
              </a:spcAft>
              <a:buFont typeface="Wingdings" pitchFamily="2" charset="2"/>
              <a:buNone/>
              <a:defRPr/>
            </a:pPr>
            <a:endParaRPr lang="en-US" dirty="0" smtClean="0">
              <a:ea typeface="+mn-ea"/>
            </a:endParaRPr>
          </a:p>
          <a:p>
            <a:pPr>
              <a:spcBef>
                <a:spcPct val="0"/>
              </a:spcBef>
              <a:spcAft>
                <a:spcPct val="0"/>
              </a:spcAft>
              <a:buFont typeface="Wingdings" pitchFamily="2" charset="2"/>
              <a:buNone/>
              <a:defRPr/>
            </a:pPr>
            <a:r>
              <a:rPr lang="en-US" b="1" dirty="0" smtClean="0">
                <a:latin typeface="Courier New" pitchFamily="49" charset="0"/>
                <a:ea typeface="+mn-ea"/>
                <a:cs typeface="Courier New" pitchFamily="49" charset="0"/>
              </a:rPr>
              <a:t>Kernel </a:t>
            </a:r>
            <a:r>
              <a:rPr lang="en-US" b="1" dirty="0" err="1" smtClean="0">
                <a:latin typeface="Courier New" pitchFamily="49" charset="0"/>
                <a:ea typeface="+mn-ea"/>
                <a:cs typeface="Courier New" pitchFamily="49" charset="0"/>
              </a:rPr>
              <a:t>kernel</a:t>
            </a:r>
            <a:r>
              <a:rPr lang="en-US" b="1" dirty="0" smtClean="0">
                <a:latin typeface="Courier New" pitchFamily="49" charset="0"/>
                <a:ea typeface="+mn-ea"/>
                <a:cs typeface="Courier New" pitchFamily="49" charset="0"/>
              </a:rPr>
              <a:t> = new Kernel(){</a:t>
            </a:r>
          </a:p>
          <a:p>
            <a:pPr>
              <a:spcBef>
                <a:spcPct val="0"/>
              </a:spcBef>
              <a:spcAft>
                <a:spcPct val="0"/>
              </a:spcAft>
              <a:buFont typeface="Wingdings" pitchFamily="2" charset="2"/>
              <a:buNone/>
              <a:defRPr/>
            </a:pPr>
            <a:r>
              <a:rPr lang="en-US" b="1" dirty="0" smtClean="0">
                <a:latin typeface="Courier New" pitchFamily="49" charset="0"/>
                <a:ea typeface="+mn-ea"/>
                <a:cs typeface="Courier New" pitchFamily="49" charset="0"/>
              </a:rPr>
              <a:t>  @Override public void run(){</a:t>
            </a:r>
          </a:p>
          <a:p>
            <a:pPr>
              <a:spcBef>
                <a:spcPct val="0"/>
              </a:spcBef>
              <a:spcAft>
                <a:spcPct val="0"/>
              </a:spcAft>
              <a:buFont typeface="Wingdings" pitchFamily="2" charset="2"/>
              <a:buNone/>
              <a:defRPr/>
            </a:pPr>
            <a:r>
              <a:rPr lang="en-US" b="1" dirty="0" smtClean="0">
                <a:latin typeface="Courier New" pitchFamily="49" charset="0"/>
                <a:ea typeface="+mn-ea"/>
                <a:cs typeface="Courier New" pitchFamily="49" charset="0"/>
              </a:rPr>
              <a:t>    </a:t>
            </a:r>
            <a:r>
              <a:rPr lang="en-US" b="1" dirty="0" err="1" smtClean="0">
                <a:latin typeface="Courier New" pitchFamily="49" charset="0"/>
                <a:ea typeface="+mn-ea"/>
                <a:cs typeface="Courier New" pitchFamily="49" charset="0"/>
              </a:rPr>
              <a:t>int</a:t>
            </a:r>
            <a:r>
              <a:rPr lang="en-US" b="1" dirty="0" smtClean="0">
                <a:latin typeface="Courier New" pitchFamily="49" charset="0"/>
                <a:ea typeface="+mn-ea"/>
                <a:cs typeface="Courier New" pitchFamily="49" charset="0"/>
              </a:rPr>
              <a:t> </a:t>
            </a:r>
            <a:r>
              <a:rPr lang="en-US" b="1" dirty="0" err="1" smtClean="0">
                <a:latin typeface="Courier New" pitchFamily="49" charset="0"/>
                <a:ea typeface="+mn-ea"/>
                <a:cs typeface="Courier New" pitchFamily="49" charset="0"/>
              </a:rPr>
              <a:t>i</a:t>
            </a:r>
            <a:r>
              <a:rPr lang="en-US" b="1" dirty="0" smtClean="0">
                <a:latin typeface="Courier New" pitchFamily="49" charset="0"/>
                <a:ea typeface="+mn-ea"/>
                <a:cs typeface="Courier New" pitchFamily="49" charset="0"/>
              </a:rPr>
              <a:t>=</a:t>
            </a:r>
            <a:r>
              <a:rPr lang="en-US" b="1" dirty="0" err="1" smtClean="0">
                <a:latin typeface="Courier New" pitchFamily="49" charset="0"/>
                <a:ea typeface="+mn-ea"/>
                <a:cs typeface="Courier New" pitchFamily="49" charset="0"/>
              </a:rPr>
              <a:t>getGlobalID</a:t>
            </a:r>
            <a:r>
              <a:rPr lang="en-US" b="1" dirty="0" smtClean="0">
                <a:latin typeface="Courier New" pitchFamily="49" charset="0"/>
                <a:ea typeface="+mn-ea"/>
                <a:cs typeface="Courier New" pitchFamily="49" charset="0"/>
              </a:rPr>
              <a:t>();</a:t>
            </a:r>
          </a:p>
          <a:p>
            <a:pPr>
              <a:spcBef>
                <a:spcPct val="0"/>
              </a:spcBef>
              <a:spcAft>
                <a:spcPct val="0"/>
              </a:spcAft>
              <a:buFont typeface="Wingdings" pitchFamily="2" charset="2"/>
              <a:buNone/>
              <a:defRPr/>
            </a:pPr>
            <a:r>
              <a:rPr lang="en-US" b="1" dirty="0" smtClean="0">
                <a:latin typeface="Courier New" pitchFamily="49" charset="0"/>
                <a:ea typeface="+mn-ea"/>
                <a:cs typeface="Courier New" pitchFamily="49" charset="0"/>
              </a:rPr>
              <a:t>    </a:t>
            </a:r>
            <a:r>
              <a:rPr lang="en-US" b="1" dirty="0" smtClean="0">
                <a:solidFill>
                  <a:schemeClr val="accent3"/>
                </a:solidFill>
                <a:latin typeface="Courier New" pitchFamily="49" charset="0"/>
                <a:ea typeface="+mn-ea"/>
                <a:cs typeface="Courier New" pitchFamily="49" charset="0"/>
              </a:rPr>
              <a:t>square[</a:t>
            </a:r>
            <a:r>
              <a:rPr lang="en-US" b="1" dirty="0" err="1" smtClean="0">
                <a:solidFill>
                  <a:schemeClr val="accent3"/>
                </a:solidFill>
                <a:latin typeface="Courier New" pitchFamily="49" charset="0"/>
                <a:ea typeface="+mn-ea"/>
                <a:cs typeface="Courier New" pitchFamily="49" charset="0"/>
              </a:rPr>
              <a:t>i</a:t>
            </a:r>
            <a:r>
              <a:rPr lang="en-US" b="1" dirty="0" smtClean="0">
                <a:solidFill>
                  <a:schemeClr val="accent3"/>
                </a:solidFill>
                <a:latin typeface="Courier New" pitchFamily="49" charset="0"/>
                <a:ea typeface="+mn-ea"/>
                <a:cs typeface="Courier New" pitchFamily="49" charset="0"/>
              </a:rPr>
              <a:t>]=</a:t>
            </a:r>
            <a:r>
              <a:rPr lang="en-US" b="1" dirty="0" err="1" smtClean="0">
                <a:solidFill>
                  <a:schemeClr val="accent3"/>
                </a:solidFill>
                <a:latin typeface="Courier New" pitchFamily="49" charset="0"/>
                <a:ea typeface="+mn-ea"/>
                <a:cs typeface="Courier New" pitchFamily="49" charset="0"/>
              </a:rPr>
              <a:t>int</a:t>
            </a:r>
            <a:r>
              <a:rPr lang="en-US" b="1" dirty="0" smtClean="0">
                <a:solidFill>
                  <a:schemeClr val="accent3"/>
                </a:solidFill>
                <a:latin typeface="Courier New" pitchFamily="49" charset="0"/>
                <a:ea typeface="+mn-ea"/>
                <a:cs typeface="Courier New" pitchFamily="49" charset="0"/>
              </a:rPr>
              <a:t>[</a:t>
            </a:r>
            <a:r>
              <a:rPr lang="en-US" b="1" dirty="0" err="1" smtClean="0">
                <a:solidFill>
                  <a:schemeClr val="accent3"/>
                </a:solidFill>
                <a:latin typeface="Courier New" pitchFamily="49" charset="0"/>
                <a:ea typeface="+mn-ea"/>
                <a:cs typeface="Courier New" pitchFamily="49" charset="0"/>
              </a:rPr>
              <a:t>i</a:t>
            </a:r>
            <a:r>
              <a:rPr lang="en-US" b="1" dirty="0" smtClean="0">
                <a:solidFill>
                  <a:schemeClr val="accent3"/>
                </a:solidFill>
                <a:latin typeface="Courier New" pitchFamily="49" charset="0"/>
                <a:ea typeface="+mn-ea"/>
                <a:cs typeface="Courier New" pitchFamily="49" charset="0"/>
              </a:rPr>
              <a:t>]*</a:t>
            </a:r>
            <a:r>
              <a:rPr lang="en-US" b="1" dirty="0" err="1" smtClean="0">
                <a:solidFill>
                  <a:schemeClr val="accent3"/>
                </a:solidFill>
                <a:latin typeface="Courier New" pitchFamily="49" charset="0"/>
                <a:ea typeface="+mn-ea"/>
                <a:cs typeface="Courier New" pitchFamily="49" charset="0"/>
              </a:rPr>
              <a:t>int</a:t>
            </a:r>
            <a:r>
              <a:rPr lang="en-US" b="1" dirty="0" smtClean="0">
                <a:solidFill>
                  <a:schemeClr val="accent3"/>
                </a:solidFill>
                <a:latin typeface="Courier New" pitchFamily="49" charset="0"/>
                <a:ea typeface="+mn-ea"/>
                <a:cs typeface="Courier New" pitchFamily="49" charset="0"/>
              </a:rPr>
              <a:t>[</a:t>
            </a:r>
            <a:r>
              <a:rPr lang="en-US" b="1" dirty="0" err="1" smtClean="0">
                <a:solidFill>
                  <a:schemeClr val="accent3"/>
                </a:solidFill>
                <a:latin typeface="Courier New" pitchFamily="49" charset="0"/>
                <a:ea typeface="+mn-ea"/>
                <a:cs typeface="Courier New" pitchFamily="49" charset="0"/>
              </a:rPr>
              <a:t>i</a:t>
            </a:r>
            <a:r>
              <a:rPr lang="en-US" b="1" dirty="0" smtClean="0">
                <a:solidFill>
                  <a:schemeClr val="accent3"/>
                </a:solidFill>
                <a:latin typeface="Courier New" pitchFamily="49" charset="0"/>
                <a:ea typeface="+mn-ea"/>
                <a:cs typeface="Courier New" pitchFamily="49" charset="0"/>
              </a:rPr>
              <a:t>];</a:t>
            </a:r>
          </a:p>
          <a:p>
            <a:pPr>
              <a:spcBef>
                <a:spcPct val="0"/>
              </a:spcBef>
              <a:spcAft>
                <a:spcPct val="0"/>
              </a:spcAft>
              <a:buFont typeface="Wingdings" pitchFamily="2" charset="2"/>
              <a:buNone/>
              <a:defRPr/>
            </a:pPr>
            <a:r>
              <a:rPr lang="en-US" b="1" dirty="0" smtClean="0">
                <a:latin typeface="Courier New" pitchFamily="49" charset="0"/>
                <a:ea typeface="+mn-ea"/>
                <a:cs typeface="Courier New" pitchFamily="49" charset="0"/>
              </a:rPr>
              <a:t>  }</a:t>
            </a:r>
          </a:p>
          <a:p>
            <a:pPr>
              <a:spcBef>
                <a:spcPct val="0"/>
              </a:spcBef>
              <a:spcAft>
                <a:spcPct val="0"/>
              </a:spcAft>
              <a:buFont typeface="Wingdings" pitchFamily="2" charset="2"/>
              <a:buNone/>
              <a:defRPr/>
            </a:pPr>
            <a:r>
              <a:rPr lang="en-US" b="1" dirty="0" smtClean="0">
                <a:latin typeface="Courier New" pitchFamily="49" charset="0"/>
                <a:ea typeface="+mn-ea"/>
                <a:cs typeface="Courier New" pitchFamily="49" charset="0"/>
              </a:rPr>
              <a:t>};</a:t>
            </a:r>
          </a:p>
          <a:p>
            <a:pPr>
              <a:spcBef>
                <a:spcPct val="0"/>
              </a:spcBef>
              <a:spcAft>
                <a:spcPct val="0"/>
              </a:spcAft>
              <a:buFont typeface="Wingdings" pitchFamily="2" charset="2"/>
              <a:buNone/>
              <a:defRPr/>
            </a:pPr>
            <a:endParaRPr lang="en-US" b="1" dirty="0" smtClean="0">
              <a:latin typeface="Courier New" pitchFamily="49" charset="0"/>
              <a:ea typeface="+mn-ea"/>
              <a:cs typeface="Courier New" pitchFamily="49" charset="0"/>
            </a:endParaRPr>
          </a:p>
          <a:p>
            <a:pPr>
              <a:spcBef>
                <a:spcPct val="0"/>
              </a:spcBef>
              <a:spcAft>
                <a:spcPct val="0"/>
              </a:spcAft>
              <a:buFont typeface="Wingdings" pitchFamily="2" charset="2"/>
              <a:buNone/>
              <a:defRPr/>
            </a:pPr>
            <a:r>
              <a:rPr lang="en-US" b="1" dirty="0" err="1">
                <a:latin typeface="Courier New" pitchFamily="49" charset="0"/>
                <a:ea typeface="+mn-ea"/>
                <a:cs typeface="Courier New" pitchFamily="49" charset="0"/>
              </a:rPr>
              <a:t>k</a:t>
            </a:r>
            <a:r>
              <a:rPr lang="en-US" b="1" dirty="0" err="1" smtClean="0">
                <a:latin typeface="Courier New" pitchFamily="49" charset="0"/>
                <a:ea typeface="+mn-ea"/>
                <a:cs typeface="Courier New" pitchFamily="49" charset="0"/>
              </a:rPr>
              <a:t>ernel.execute</a:t>
            </a:r>
            <a:r>
              <a:rPr lang="en-US" b="1" dirty="0" smtClean="0">
                <a:latin typeface="Courier New" pitchFamily="49" charset="0"/>
                <a:ea typeface="+mn-ea"/>
                <a:cs typeface="Courier New" pitchFamily="49" charset="0"/>
              </a:rPr>
              <a:t>(size);</a:t>
            </a:r>
          </a:p>
          <a:p>
            <a:pPr>
              <a:defRPr/>
            </a:pPr>
            <a:endParaRPr lang="en-US" dirty="0" smtClean="0">
              <a:ea typeface="+mn-ea"/>
              <a:cs typeface="+mn-cs"/>
            </a:endParaRPr>
          </a:p>
          <a:p>
            <a:pPr>
              <a:buFont typeface="Wingdings" pitchFamily="2" charset="2"/>
              <a:buNone/>
              <a:defRPr/>
            </a:pPr>
            <a:endParaRPr lang="en-US" dirty="0" smtClean="0">
              <a:ea typeface="+mn-ea"/>
              <a:cs typeface="+mn-cs"/>
            </a:endParaRPr>
          </a:p>
        </p:txBody>
      </p:sp>
      <p:cxnSp>
        <p:nvCxnSpPr>
          <p:cNvPr id="24" name="Straight Connector 23"/>
          <p:cNvCxnSpPr>
            <a:endCxn id="9" idx="1"/>
          </p:cNvCxnSpPr>
          <p:nvPr/>
        </p:nvCxnSpPr>
        <p:spPr bwMode="auto">
          <a:xfrm flipV="1">
            <a:off x="2752725" y="2776538"/>
            <a:ext cx="400050" cy="4762"/>
          </a:xfrm>
          <a:prstGeom prst="straightConnector1">
            <a:avLst/>
          </a:prstGeom>
          <a:ln w="25400">
            <a:solidFill>
              <a:schemeClr val="bg1"/>
            </a:solidFill>
            <a:tailEnd type="stealth"/>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nvGrpSpPr>
          <p:cNvPr id="20529" name="Group 5"/>
          <p:cNvGrpSpPr>
            <a:grpSpLocks/>
          </p:cNvGrpSpPr>
          <p:nvPr/>
        </p:nvGrpSpPr>
        <p:grpSpPr bwMode="auto">
          <a:xfrm>
            <a:off x="3152775" y="2200275"/>
            <a:ext cx="1504950" cy="1152525"/>
            <a:chOff x="3733800" y="2343150"/>
            <a:chExt cx="1504950" cy="1152526"/>
          </a:xfrm>
        </p:grpSpPr>
        <p:sp>
          <p:nvSpPr>
            <p:cNvPr id="9" name="Flowchart: Decision 8"/>
            <p:cNvSpPr/>
            <p:nvPr/>
          </p:nvSpPr>
          <p:spPr bwMode="auto">
            <a:xfrm>
              <a:off x="3733800" y="2343150"/>
              <a:ext cx="1504950" cy="1152526"/>
            </a:xfrm>
            <a:prstGeom prst="flowChartDecision">
              <a:avLst/>
            </a:prstGeom>
            <a:solidFill>
              <a:schemeClr val="bg2"/>
            </a:solidFill>
            <a:ln w="25400" algn="ctr">
              <a:noFill/>
              <a:round/>
              <a:headEnd/>
              <a:tailEnd/>
            </a:ln>
            <a:effectLst>
              <a:outerShdw blurRad="50800" dist="38100" dir="5400000" algn="t" rotWithShape="0">
                <a:prstClr val="black">
                  <a:alpha val="40000"/>
                </a:prstClr>
              </a:outerShdw>
            </a:effectLst>
          </p:spPr>
          <p:txBody>
            <a:bodyPr lIns="228600" tIns="45714" rIns="228600" bIns="45714" anchor="ctr"/>
            <a:lstStyle/>
            <a:p>
              <a:pPr marL="1588" indent="-1588" algn="ctr" defTabSz="913183">
                <a:defRPr/>
              </a:pPr>
              <a:endParaRPr lang="en-US" sz="600" b="1" dirty="0">
                <a:solidFill>
                  <a:prstClr val="white"/>
                </a:solidFill>
                <a:cs typeface="Arial" charset="0"/>
              </a:endParaRPr>
            </a:p>
          </p:txBody>
        </p:sp>
        <p:sp>
          <p:nvSpPr>
            <p:cNvPr id="10" name="TextBox 9"/>
            <p:cNvSpPr txBox="1"/>
            <p:nvPr/>
          </p:nvSpPr>
          <p:spPr>
            <a:xfrm>
              <a:off x="3814763" y="2725738"/>
              <a:ext cx="1343025" cy="738665"/>
            </a:xfrm>
            <a:prstGeom prst="rect">
              <a:avLst/>
            </a:prstGeom>
            <a:noFill/>
            <a:effectLst>
              <a:outerShdw blurRad="50800" dist="38100" dir="2700000" algn="tl" rotWithShape="0">
                <a:prstClr val="black">
                  <a:alpha val="40000"/>
                </a:prstClr>
              </a:outerShdw>
            </a:effectLst>
          </p:spPr>
          <p:txBody>
            <a:bodyPr>
              <a:spAutoFit/>
            </a:bodyPr>
            <a:lstStyle/>
            <a:p>
              <a:pPr algn="ctr">
                <a:defRPr/>
              </a:pPr>
              <a:r>
                <a:rPr lang="en-US" sz="800" b="1" dirty="0">
                  <a:solidFill>
                    <a:prstClr val="white"/>
                  </a:solidFill>
                  <a:cs typeface="Arial" charset="0"/>
                </a:rPr>
                <a:t>Is this the first execution </a:t>
              </a:r>
              <a:r>
                <a:rPr lang="en-US" sz="800" b="1" dirty="0" smtClean="0">
                  <a:solidFill>
                    <a:prstClr val="white"/>
                  </a:solidFill>
                  <a:cs typeface="Arial" charset="0"/>
                </a:rPr>
                <a:t>of this kernel instance?</a:t>
              </a:r>
              <a:endParaRPr lang="en-US" sz="800" b="1" dirty="0">
                <a:solidFill>
                  <a:prstClr val="white"/>
                </a:solidFill>
                <a:cs typeface="Arial" charset="0"/>
              </a:endParaRPr>
            </a:p>
            <a:p>
              <a:pPr>
                <a:defRPr/>
              </a:pPr>
              <a:endParaRPr lang="en-US" dirty="0">
                <a:solidFill>
                  <a:schemeClr val="bg1"/>
                </a:solidFill>
              </a:endParaRPr>
            </a:p>
          </p:txBody>
        </p:sp>
      </p:grpSp>
      <p:grpSp>
        <p:nvGrpSpPr>
          <p:cNvPr id="14" name="Group 13"/>
          <p:cNvGrpSpPr/>
          <p:nvPr/>
        </p:nvGrpSpPr>
        <p:grpSpPr>
          <a:xfrm>
            <a:off x="7372350" y="3530600"/>
            <a:ext cx="1238250" cy="965200"/>
            <a:chOff x="7372350" y="3530600"/>
            <a:chExt cx="1238250" cy="965200"/>
          </a:xfrm>
        </p:grpSpPr>
        <p:grpSp>
          <p:nvGrpSpPr>
            <p:cNvPr id="20525" name="Group 56"/>
            <p:cNvGrpSpPr>
              <a:grpSpLocks/>
            </p:cNvGrpSpPr>
            <p:nvPr/>
          </p:nvGrpSpPr>
          <p:grpSpPr bwMode="auto">
            <a:xfrm>
              <a:off x="7372350" y="3848100"/>
              <a:ext cx="1238250" cy="647700"/>
              <a:chOff x="7372350" y="3848100"/>
              <a:chExt cx="1238250" cy="647700"/>
            </a:xfrm>
          </p:grpSpPr>
          <p:sp>
            <p:nvSpPr>
              <p:cNvPr id="21" name="Flowchart: Process 20"/>
              <p:cNvSpPr/>
              <p:nvPr/>
            </p:nvSpPr>
            <p:spPr bwMode="auto">
              <a:xfrm>
                <a:off x="7372350" y="3848100"/>
                <a:ext cx="1238250" cy="647700"/>
              </a:xfrm>
              <a:prstGeom prst="flowChartProcess">
                <a:avLst/>
              </a:prstGeom>
              <a:solidFill>
                <a:schemeClr val="accent4">
                  <a:alpha val="81000"/>
                </a:schemeClr>
              </a:solidFill>
              <a:ln w="25400" algn="ctr">
                <a:noFill/>
                <a:round/>
                <a:headEnd/>
                <a:tailEnd/>
              </a:ln>
              <a:effectLst>
                <a:outerShdw blurRad="50800" dist="38100" dir="5400000" algn="t" rotWithShape="0">
                  <a:prstClr val="black">
                    <a:alpha val="40000"/>
                  </a:prstClr>
                </a:outerShdw>
              </a:effectLst>
            </p:spPr>
            <p:txBody>
              <a:bodyPr lIns="228600" tIns="45714" rIns="228600" bIns="45714" anchor="ctr"/>
              <a:lstStyle/>
              <a:p>
                <a:pPr marL="1588" indent="-1588" algn="ctr" defTabSz="913183">
                  <a:defRPr/>
                </a:pPr>
                <a:endParaRPr lang="en-US" b="1" dirty="0">
                  <a:solidFill>
                    <a:prstClr val="white"/>
                  </a:solidFill>
                  <a:cs typeface="Arial" charset="0"/>
                </a:endParaRPr>
              </a:p>
            </p:txBody>
          </p:sp>
          <p:sp>
            <p:nvSpPr>
              <p:cNvPr id="20" name="TextBox 19"/>
              <p:cNvSpPr txBox="1"/>
              <p:nvPr/>
            </p:nvSpPr>
            <p:spPr>
              <a:xfrm>
                <a:off x="7424738" y="3962400"/>
                <a:ext cx="1133475" cy="338138"/>
              </a:xfrm>
              <a:prstGeom prst="rect">
                <a:avLst/>
              </a:prstGeom>
              <a:noFill/>
              <a:ln>
                <a:noFill/>
              </a:ln>
              <a:effectLst>
                <a:outerShdw blurRad="50800" dist="38100" dir="2700000" algn="tl" rotWithShape="0">
                  <a:prstClr val="black">
                    <a:alpha val="40000"/>
                  </a:prstClr>
                </a:outerShdw>
              </a:effectLst>
            </p:spPr>
            <p:txBody>
              <a:bodyPr>
                <a:spAutoFit/>
              </a:bodyPr>
              <a:lstStyle/>
              <a:p>
                <a:pPr algn="ctr">
                  <a:defRPr/>
                </a:pPr>
                <a:r>
                  <a:rPr lang="en-US" sz="800" b="1" dirty="0"/>
                  <a:t>Execute  </a:t>
                </a:r>
                <a:r>
                  <a:rPr lang="en-US" sz="800" b="1" dirty="0" err="1"/>
                  <a:t>OpenCL</a:t>
                </a:r>
                <a:r>
                  <a:rPr lang="en-US" sz="800" b="1" dirty="0"/>
                  <a:t> Kernel on GPU</a:t>
                </a:r>
              </a:p>
            </p:txBody>
          </p:sp>
        </p:grpSp>
        <p:cxnSp>
          <p:nvCxnSpPr>
            <p:cNvPr id="55" name="Straight Connector 54"/>
            <p:cNvCxnSpPr/>
            <p:nvPr/>
          </p:nvCxnSpPr>
          <p:spPr bwMode="auto">
            <a:xfrm flipH="1">
              <a:off x="7985125" y="3530600"/>
              <a:ext cx="12700" cy="323850"/>
            </a:xfrm>
            <a:prstGeom prst="straightConnector1">
              <a:avLst/>
            </a:prstGeom>
            <a:ln w="25400">
              <a:solidFill>
                <a:schemeClr val="accent2"/>
              </a:solidFill>
              <a:tailEnd type="stealth"/>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 name="Group 10"/>
          <p:cNvGrpSpPr/>
          <p:nvPr/>
        </p:nvGrpSpPr>
        <p:grpSpPr>
          <a:xfrm>
            <a:off x="3905250" y="619125"/>
            <a:ext cx="2452688" cy="1608138"/>
            <a:chOff x="3905250" y="619125"/>
            <a:chExt cx="2452688" cy="1608138"/>
          </a:xfrm>
        </p:grpSpPr>
        <p:grpSp>
          <p:nvGrpSpPr>
            <p:cNvPr id="20520" name="Group 16"/>
            <p:cNvGrpSpPr>
              <a:grpSpLocks/>
            </p:cNvGrpSpPr>
            <p:nvPr/>
          </p:nvGrpSpPr>
          <p:grpSpPr bwMode="auto">
            <a:xfrm>
              <a:off x="4852987" y="619125"/>
              <a:ext cx="1504951" cy="1152413"/>
              <a:chOff x="4848225" y="1143000"/>
              <a:chExt cx="1504950" cy="1152526"/>
            </a:xfrm>
          </p:grpSpPr>
          <p:sp>
            <p:nvSpPr>
              <p:cNvPr id="3" name="Flowchart: Decision 2"/>
              <p:cNvSpPr/>
              <p:nvPr/>
            </p:nvSpPr>
            <p:spPr bwMode="auto">
              <a:xfrm>
                <a:off x="4848226" y="1143000"/>
                <a:ext cx="1504949" cy="1152638"/>
              </a:xfrm>
              <a:prstGeom prst="flowChartDecision">
                <a:avLst/>
              </a:prstGeom>
              <a:solidFill>
                <a:schemeClr val="bg2"/>
              </a:solidFill>
              <a:ln w="25400" algn="ctr">
                <a:noFill/>
                <a:round/>
                <a:headEnd/>
                <a:tailEnd/>
              </a:ln>
              <a:effectLst>
                <a:outerShdw blurRad="50800" dist="38100" dir="5400000" algn="t" rotWithShape="0">
                  <a:prstClr val="black">
                    <a:alpha val="40000"/>
                  </a:prstClr>
                </a:outerShdw>
              </a:effectLst>
            </p:spPr>
            <p:txBody>
              <a:bodyPr lIns="228600" tIns="45714" rIns="228600" bIns="45714" anchor="ctr"/>
              <a:lstStyle/>
              <a:p>
                <a:pPr marL="1588" indent="-1588" algn="ctr" defTabSz="913183">
                  <a:defRPr/>
                </a:pPr>
                <a:endParaRPr lang="en-US" sz="600" b="1" dirty="0">
                  <a:solidFill>
                    <a:prstClr val="white"/>
                  </a:solidFill>
                  <a:cs typeface="Arial" charset="0"/>
                </a:endParaRPr>
              </a:p>
            </p:txBody>
          </p:sp>
          <p:sp>
            <p:nvSpPr>
              <p:cNvPr id="4" name="TextBox 3"/>
              <p:cNvSpPr txBox="1"/>
              <p:nvPr/>
            </p:nvSpPr>
            <p:spPr>
              <a:xfrm>
                <a:off x="4929188" y="1525626"/>
                <a:ext cx="1343024" cy="616010"/>
              </a:xfrm>
              <a:prstGeom prst="rect">
                <a:avLst/>
              </a:prstGeom>
              <a:noFill/>
              <a:effectLst>
                <a:outerShdw blurRad="50800" dist="38100" dir="2700000" algn="tl" rotWithShape="0">
                  <a:prstClr val="black">
                    <a:alpha val="40000"/>
                  </a:prstClr>
                </a:outerShdw>
              </a:effectLst>
            </p:spPr>
            <p:txBody>
              <a:bodyPr>
                <a:spAutoFit/>
              </a:bodyPr>
              <a:lstStyle/>
              <a:p>
                <a:pPr algn="ctr">
                  <a:defRPr/>
                </a:pPr>
                <a:r>
                  <a:rPr lang="en-US" sz="800" b="1" dirty="0">
                    <a:solidFill>
                      <a:prstClr val="white"/>
                    </a:solidFill>
                    <a:cs typeface="Arial" charset="0"/>
                  </a:rPr>
                  <a:t>Does Platform Supports </a:t>
                </a:r>
                <a:r>
                  <a:rPr lang="en-US" sz="800" b="1" dirty="0" err="1">
                    <a:solidFill>
                      <a:prstClr val="white"/>
                    </a:solidFill>
                    <a:cs typeface="Arial" charset="0"/>
                  </a:rPr>
                  <a:t>OpenCL</a:t>
                </a:r>
                <a:r>
                  <a:rPr lang="en-US" sz="800" b="1" dirty="0">
                    <a:solidFill>
                      <a:prstClr val="white"/>
                    </a:solidFill>
                    <a:cs typeface="Arial" charset="0"/>
                  </a:rPr>
                  <a:t>™?</a:t>
                </a:r>
              </a:p>
              <a:p>
                <a:pPr>
                  <a:defRPr/>
                </a:pPr>
                <a:endParaRPr lang="en-US" dirty="0">
                  <a:solidFill>
                    <a:schemeClr val="bg1"/>
                  </a:solidFill>
                </a:endParaRPr>
              </a:p>
            </p:txBody>
          </p:sp>
        </p:grpSp>
        <p:cxnSp>
          <p:nvCxnSpPr>
            <p:cNvPr id="36" name="Straight Connector 35"/>
            <p:cNvCxnSpPr>
              <a:stCxn id="9" idx="0"/>
              <a:endCxn id="3" idx="1"/>
            </p:cNvCxnSpPr>
            <p:nvPr/>
          </p:nvCxnSpPr>
          <p:spPr bwMode="auto">
            <a:xfrm rot="5400000" flipH="1" flipV="1">
              <a:off x="3876675" y="1223963"/>
              <a:ext cx="1004887" cy="947738"/>
            </a:xfrm>
            <a:prstGeom prst="curvedConnector2">
              <a:avLst/>
            </a:prstGeom>
            <a:ln w="25400">
              <a:solidFill>
                <a:schemeClr val="bg2">
                  <a:lumMod val="75000"/>
                </a:schemeClr>
              </a:solidFill>
              <a:tailEnd type="stealth"/>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0522" name="TextBox 32"/>
            <p:cNvSpPr txBox="1">
              <a:spLocks noChangeArrowheads="1"/>
            </p:cNvSpPr>
            <p:nvPr/>
          </p:nvSpPr>
          <p:spPr bwMode="auto">
            <a:xfrm>
              <a:off x="3945523" y="1981066"/>
              <a:ext cx="269626" cy="24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z="1000" b="1"/>
                <a:t>Y</a:t>
              </a:r>
            </a:p>
          </p:txBody>
        </p:sp>
      </p:grpSp>
      <p:grpSp>
        <p:nvGrpSpPr>
          <p:cNvPr id="12" name="Group 11"/>
          <p:cNvGrpSpPr/>
          <p:nvPr/>
        </p:nvGrpSpPr>
        <p:grpSpPr>
          <a:xfrm>
            <a:off x="6278563" y="981075"/>
            <a:ext cx="2465387" cy="1590675"/>
            <a:chOff x="6278563" y="981075"/>
            <a:chExt cx="2465387" cy="1590675"/>
          </a:xfrm>
        </p:grpSpPr>
        <p:grpSp>
          <p:nvGrpSpPr>
            <p:cNvPr id="20515" name="Group 18"/>
            <p:cNvGrpSpPr>
              <a:grpSpLocks/>
            </p:cNvGrpSpPr>
            <p:nvPr/>
          </p:nvGrpSpPr>
          <p:grpSpPr bwMode="auto">
            <a:xfrm>
              <a:off x="7239000" y="1419225"/>
              <a:ext cx="1504950" cy="1152525"/>
              <a:chOff x="6734532" y="1200150"/>
              <a:chExt cx="1504593" cy="1152526"/>
            </a:xfrm>
          </p:grpSpPr>
          <p:sp>
            <p:nvSpPr>
              <p:cNvPr id="7" name="Flowchart: Decision 6"/>
              <p:cNvSpPr/>
              <p:nvPr/>
            </p:nvSpPr>
            <p:spPr bwMode="auto">
              <a:xfrm>
                <a:off x="6734532" y="1200150"/>
                <a:ext cx="1504593" cy="1152526"/>
              </a:xfrm>
              <a:prstGeom prst="flowChartDecision">
                <a:avLst/>
              </a:prstGeom>
              <a:solidFill>
                <a:schemeClr val="bg2"/>
              </a:solidFill>
              <a:ln w="25400" algn="ctr">
                <a:noFill/>
                <a:round/>
                <a:headEnd/>
                <a:tailEnd/>
              </a:ln>
              <a:effectLst>
                <a:outerShdw blurRad="50800" dist="38100" dir="5400000" algn="t" rotWithShape="0">
                  <a:prstClr val="black">
                    <a:alpha val="40000"/>
                  </a:prstClr>
                </a:outerShdw>
              </a:effectLst>
            </p:spPr>
            <p:txBody>
              <a:bodyPr lIns="228600" tIns="45714" rIns="228600" bIns="45714" anchor="ctr"/>
              <a:lstStyle/>
              <a:p>
                <a:pPr marL="1588" indent="-1588" algn="ctr" defTabSz="913183">
                  <a:defRPr/>
                </a:pPr>
                <a:endParaRPr lang="en-US" sz="600" b="1" dirty="0">
                  <a:solidFill>
                    <a:prstClr val="white"/>
                  </a:solidFill>
                  <a:cs typeface="Arial" charset="0"/>
                </a:endParaRPr>
              </a:p>
            </p:txBody>
          </p:sp>
          <p:sp>
            <p:nvSpPr>
              <p:cNvPr id="8" name="TextBox 7"/>
              <p:cNvSpPr txBox="1"/>
              <p:nvPr/>
            </p:nvSpPr>
            <p:spPr>
              <a:xfrm>
                <a:off x="6815476" y="1582738"/>
                <a:ext cx="1342706" cy="615951"/>
              </a:xfrm>
              <a:prstGeom prst="rect">
                <a:avLst/>
              </a:prstGeom>
              <a:noFill/>
              <a:effectLst>
                <a:outerShdw blurRad="50800" dist="38100" dir="2700000" algn="tl" rotWithShape="0">
                  <a:prstClr val="black">
                    <a:alpha val="40000"/>
                  </a:prstClr>
                </a:outerShdw>
              </a:effectLst>
            </p:spPr>
            <p:txBody>
              <a:bodyPr>
                <a:spAutoFit/>
              </a:bodyPr>
              <a:lstStyle/>
              <a:p>
                <a:pPr algn="ctr">
                  <a:defRPr/>
                </a:pPr>
                <a:r>
                  <a:rPr lang="en-US" sz="800" b="1" dirty="0">
                    <a:solidFill>
                      <a:prstClr val="white"/>
                    </a:solidFill>
                    <a:cs typeface="Arial" charset="0"/>
                  </a:rPr>
                  <a:t>Can </a:t>
                </a:r>
                <a:r>
                  <a:rPr lang="en-US" sz="800" b="1" dirty="0" err="1">
                    <a:solidFill>
                      <a:prstClr val="white"/>
                    </a:solidFill>
                    <a:cs typeface="Arial" charset="0"/>
                  </a:rPr>
                  <a:t>bytecode</a:t>
                </a:r>
                <a:r>
                  <a:rPr lang="en-US" sz="800" b="1" dirty="0">
                    <a:solidFill>
                      <a:prstClr val="white"/>
                    </a:solidFill>
                    <a:cs typeface="Arial" charset="0"/>
                  </a:rPr>
                  <a:t> be converted to </a:t>
                </a:r>
                <a:r>
                  <a:rPr lang="en-US" sz="800" b="1" dirty="0" err="1">
                    <a:solidFill>
                      <a:prstClr val="white"/>
                    </a:solidFill>
                    <a:cs typeface="Arial" charset="0"/>
                  </a:rPr>
                  <a:t>OpenCL</a:t>
                </a:r>
                <a:r>
                  <a:rPr lang="en-US" sz="800" b="1" dirty="0">
                    <a:solidFill>
                      <a:prstClr val="white"/>
                    </a:solidFill>
                    <a:cs typeface="Arial" charset="0"/>
                  </a:rPr>
                  <a:t>?</a:t>
                </a:r>
              </a:p>
              <a:p>
                <a:pPr>
                  <a:defRPr/>
                </a:pPr>
                <a:endParaRPr lang="en-US" dirty="0">
                  <a:solidFill>
                    <a:schemeClr val="bg1"/>
                  </a:solidFill>
                </a:endParaRPr>
              </a:p>
            </p:txBody>
          </p:sp>
        </p:grpSp>
        <p:cxnSp>
          <p:nvCxnSpPr>
            <p:cNvPr id="42" name="Straight Connector 41"/>
            <p:cNvCxnSpPr>
              <a:stCxn id="3" idx="3"/>
              <a:endCxn id="7" idx="0"/>
            </p:cNvCxnSpPr>
            <p:nvPr/>
          </p:nvCxnSpPr>
          <p:spPr bwMode="auto">
            <a:xfrm>
              <a:off x="6357938" y="1195388"/>
              <a:ext cx="1633537" cy="223837"/>
            </a:xfrm>
            <a:prstGeom prst="curvedConnector2">
              <a:avLst/>
            </a:prstGeom>
            <a:ln w="25400">
              <a:solidFill>
                <a:schemeClr val="bg2">
                  <a:lumMod val="75000"/>
                </a:schemeClr>
              </a:solidFill>
              <a:tailEnd type="stealth"/>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0517" name="TextBox 93"/>
            <p:cNvSpPr txBox="1">
              <a:spLocks noChangeArrowheads="1"/>
            </p:cNvSpPr>
            <p:nvPr/>
          </p:nvSpPr>
          <p:spPr bwMode="auto">
            <a:xfrm>
              <a:off x="6278563" y="981075"/>
              <a:ext cx="26969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z="1000" b="1"/>
                <a:t>Y</a:t>
              </a:r>
            </a:p>
          </p:txBody>
        </p:sp>
      </p:grpSp>
      <p:grpSp>
        <p:nvGrpSpPr>
          <p:cNvPr id="13" name="Group 12"/>
          <p:cNvGrpSpPr/>
          <p:nvPr/>
        </p:nvGrpSpPr>
        <p:grpSpPr>
          <a:xfrm>
            <a:off x="7372350" y="2514600"/>
            <a:ext cx="1238250" cy="1009650"/>
            <a:chOff x="7372350" y="2514600"/>
            <a:chExt cx="1238250" cy="1009650"/>
          </a:xfrm>
        </p:grpSpPr>
        <p:grpSp>
          <p:nvGrpSpPr>
            <p:cNvPr id="20510" name="Group 53"/>
            <p:cNvGrpSpPr>
              <a:grpSpLocks/>
            </p:cNvGrpSpPr>
            <p:nvPr/>
          </p:nvGrpSpPr>
          <p:grpSpPr bwMode="auto">
            <a:xfrm>
              <a:off x="7372350" y="2876550"/>
              <a:ext cx="1238250" cy="647700"/>
              <a:chOff x="7372350" y="2876550"/>
              <a:chExt cx="1238250" cy="647700"/>
            </a:xfrm>
          </p:grpSpPr>
          <p:sp>
            <p:nvSpPr>
              <p:cNvPr id="29" name="Flowchart: Process 28"/>
              <p:cNvSpPr/>
              <p:nvPr/>
            </p:nvSpPr>
            <p:spPr bwMode="auto">
              <a:xfrm>
                <a:off x="7372350" y="2876550"/>
                <a:ext cx="1238250" cy="647700"/>
              </a:xfrm>
              <a:prstGeom prst="flowChartProcess">
                <a:avLst/>
              </a:prstGeom>
              <a:solidFill>
                <a:schemeClr val="accent4">
                  <a:alpha val="83000"/>
                </a:schemeClr>
              </a:solidFill>
              <a:ln w="25400" algn="ctr">
                <a:noFill/>
                <a:round/>
                <a:headEnd/>
                <a:tailEnd/>
              </a:ln>
              <a:effectLst>
                <a:outerShdw blurRad="50800" dist="38100" dir="5400000" algn="t" rotWithShape="0">
                  <a:prstClr val="black">
                    <a:alpha val="40000"/>
                  </a:prstClr>
                </a:outerShdw>
              </a:effectLst>
            </p:spPr>
            <p:txBody>
              <a:bodyPr lIns="228600" tIns="45714" rIns="228600" bIns="45714" anchor="ctr"/>
              <a:lstStyle/>
              <a:p>
                <a:pPr marL="1588" indent="-1588" algn="ctr" defTabSz="913183">
                  <a:defRPr/>
                </a:pPr>
                <a:endParaRPr lang="en-US" b="1" dirty="0">
                  <a:solidFill>
                    <a:prstClr val="white"/>
                  </a:solidFill>
                  <a:cs typeface="Arial" charset="0"/>
                </a:endParaRPr>
              </a:p>
            </p:txBody>
          </p:sp>
          <p:sp>
            <p:nvSpPr>
              <p:cNvPr id="30" name="TextBox 29"/>
              <p:cNvSpPr txBox="1"/>
              <p:nvPr/>
            </p:nvSpPr>
            <p:spPr>
              <a:xfrm>
                <a:off x="7424738" y="2990850"/>
                <a:ext cx="1133475" cy="338138"/>
              </a:xfrm>
              <a:prstGeom prst="rect">
                <a:avLst/>
              </a:prstGeom>
              <a:noFill/>
              <a:ln>
                <a:noFill/>
              </a:ln>
              <a:effectLst>
                <a:outerShdw blurRad="50800" dist="38100" dir="2700000" algn="tl" rotWithShape="0">
                  <a:prstClr val="black">
                    <a:alpha val="40000"/>
                  </a:prstClr>
                </a:outerShdw>
              </a:effectLst>
            </p:spPr>
            <p:txBody>
              <a:bodyPr>
                <a:spAutoFit/>
              </a:bodyPr>
              <a:lstStyle/>
              <a:p>
                <a:pPr algn="ctr">
                  <a:defRPr/>
                </a:pPr>
                <a:r>
                  <a:rPr lang="en-US" sz="800" b="1" dirty="0"/>
                  <a:t>Convert </a:t>
                </a:r>
                <a:r>
                  <a:rPr lang="en-US" sz="800" b="1" dirty="0" err="1"/>
                  <a:t>bytecode</a:t>
                </a:r>
                <a:r>
                  <a:rPr lang="en-US" sz="800" b="1" dirty="0"/>
                  <a:t> to </a:t>
                </a:r>
                <a:r>
                  <a:rPr lang="en-US" sz="800" b="1" dirty="0" err="1"/>
                  <a:t>OpenCL</a:t>
                </a:r>
                <a:endParaRPr lang="en-US" sz="800" b="1" dirty="0"/>
              </a:p>
            </p:txBody>
          </p:sp>
        </p:grpSp>
        <p:cxnSp>
          <p:nvCxnSpPr>
            <p:cNvPr id="52" name="Straight Connector 51"/>
            <p:cNvCxnSpPr/>
            <p:nvPr/>
          </p:nvCxnSpPr>
          <p:spPr bwMode="auto">
            <a:xfrm flipH="1">
              <a:off x="7985125" y="2578100"/>
              <a:ext cx="12700" cy="304800"/>
            </a:xfrm>
            <a:prstGeom prst="straightConnector1">
              <a:avLst/>
            </a:prstGeom>
            <a:ln w="25400">
              <a:solidFill>
                <a:schemeClr val="bg2">
                  <a:lumMod val="75000"/>
                </a:schemeClr>
              </a:solidFill>
              <a:tailEnd type="stealth"/>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0512" name="TextBox 94"/>
            <p:cNvSpPr txBox="1">
              <a:spLocks noChangeArrowheads="1"/>
            </p:cNvSpPr>
            <p:nvPr/>
          </p:nvSpPr>
          <p:spPr bwMode="auto">
            <a:xfrm>
              <a:off x="7993648" y="2514600"/>
              <a:ext cx="26962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z="1000" b="1" dirty="0"/>
                <a:t>Y</a:t>
              </a:r>
            </a:p>
          </p:txBody>
        </p:sp>
      </p:grpSp>
      <p:grpSp>
        <p:nvGrpSpPr>
          <p:cNvPr id="22" name="Group 21"/>
          <p:cNvGrpSpPr/>
          <p:nvPr/>
        </p:nvGrpSpPr>
        <p:grpSpPr>
          <a:xfrm>
            <a:off x="6288088" y="3943350"/>
            <a:ext cx="1084262" cy="246063"/>
            <a:chOff x="6288088" y="3943350"/>
            <a:chExt cx="1084262" cy="246063"/>
          </a:xfrm>
        </p:grpSpPr>
        <p:cxnSp>
          <p:nvCxnSpPr>
            <p:cNvPr id="63" name="Straight Connector 62"/>
            <p:cNvCxnSpPr>
              <a:stCxn id="15" idx="3"/>
              <a:endCxn id="21" idx="1"/>
            </p:cNvCxnSpPr>
            <p:nvPr/>
          </p:nvCxnSpPr>
          <p:spPr bwMode="auto">
            <a:xfrm>
              <a:off x="6357938" y="4157663"/>
              <a:ext cx="1014412" cy="14287"/>
            </a:xfrm>
            <a:prstGeom prst="line">
              <a:avLst/>
            </a:prstGeom>
            <a:ln w="25400">
              <a:solidFill>
                <a:schemeClr val="bg2">
                  <a:lumMod val="75000"/>
                </a:schemeClr>
              </a:solidFill>
              <a:tailEnd type="stealth"/>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0509" name="TextBox 95"/>
            <p:cNvSpPr txBox="1">
              <a:spLocks noChangeArrowheads="1"/>
            </p:cNvSpPr>
            <p:nvPr/>
          </p:nvSpPr>
          <p:spPr bwMode="auto">
            <a:xfrm>
              <a:off x="6288088" y="3943350"/>
              <a:ext cx="26977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z="1000" b="1"/>
                <a:t>Y</a:t>
              </a:r>
            </a:p>
          </p:txBody>
        </p:sp>
      </p:grpSp>
      <p:grpSp>
        <p:nvGrpSpPr>
          <p:cNvPr id="19" name="Group 18"/>
          <p:cNvGrpSpPr/>
          <p:nvPr/>
        </p:nvGrpSpPr>
        <p:grpSpPr>
          <a:xfrm>
            <a:off x="3905251" y="3276600"/>
            <a:ext cx="2452687" cy="1457325"/>
            <a:chOff x="3905251" y="3276600"/>
            <a:chExt cx="2452687" cy="1457325"/>
          </a:xfrm>
        </p:grpSpPr>
        <p:grpSp>
          <p:nvGrpSpPr>
            <p:cNvPr id="20503" name="Group 17"/>
            <p:cNvGrpSpPr>
              <a:grpSpLocks/>
            </p:cNvGrpSpPr>
            <p:nvPr/>
          </p:nvGrpSpPr>
          <p:grpSpPr bwMode="auto">
            <a:xfrm>
              <a:off x="4852986" y="3581400"/>
              <a:ext cx="1504952" cy="1152525"/>
              <a:chOff x="5657850" y="2181225"/>
              <a:chExt cx="1504950" cy="1152526"/>
            </a:xfrm>
          </p:grpSpPr>
          <p:sp>
            <p:nvSpPr>
              <p:cNvPr id="15" name="Flowchart: Decision 14"/>
              <p:cNvSpPr/>
              <p:nvPr/>
            </p:nvSpPr>
            <p:spPr bwMode="auto">
              <a:xfrm>
                <a:off x="5657852" y="2181225"/>
                <a:ext cx="1504948" cy="1152526"/>
              </a:xfrm>
              <a:prstGeom prst="flowChartDecision">
                <a:avLst/>
              </a:prstGeom>
              <a:solidFill>
                <a:schemeClr val="bg2"/>
              </a:solidFill>
              <a:ln w="25400" algn="ctr">
                <a:noFill/>
                <a:round/>
                <a:headEnd/>
                <a:tailEnd/>
              </a:ln>
              <a:effectLst>
                <a:outerShdw blurRad="50800" dist="38100" dir="5400000" algn="t" rotWithShape="0">
                  <a:prstClr val="black">
                    <a:alpha val="40000"/>
                  </a:prstClr>
                </a:outerShdw>
              </a:effectLst>
            </p:spPr>
            <p:txBody>
              <a:bodyPr lIns="228600" tIns="45714" rIns="228600" bIns="45714" anchor="ctr"/>
              <a:lstStyle/>
              <a:p>
                <a:pPr marL="1588" indent="-1588" algn="ctr" defTabSz="913183">
                  <a:defRPr/>
                </a:pPr>
                <a:endParaRPr lang="en-US" sz="600" b="1" dirty="0">
                  <a:solidFill>
                    <a:prstClr val="white"/>
                  </a:solidFill>
                  <a:cs typeface="Arial" charset="0"/>
                </a:endParaRPr>
              </a:p>
            </p:txBody>
          </p:sp>
          <p:sp>
            <p:nvSpPr>
              <p:cNvPr id="16" name="TextBox 15"/>
              <p:cNvSpPr txBox="1"/>
              <p:nvPr/>
            </p:nvSpPr>
            <p:spPr>
              <a:xfrm>
                <a:off x="5738814" y="2563813"/>
                <a:ext cx="1343023" cy="615951"/>
              </a:xfrm>
              <a:prstGeom prst="rect">
                <a:avLst/>
              </a:prstGeom>
              <a:noFill/>
              <a:effectLst>
                <a:outerShdw blurRad="50800" dist="38100" dir="2700000" algn="tl" rotWithShape="0">
                  <a:prstClr val="black">
                    <a:alpha val="40000"/>
                  </a:prstClr>
                </a:outerShdw>
              </a:effectLst>
            </p:spPr>
            <p:txBody>
              <a:bodyPr>
                <a:spAutoFit/>
              </a:bodyPr>
              <a:lstStyle/>
              <a:p>
                <a:pPr algn="ctr">
                  <a:defRPr/>
                </a:pPr>
                <a:r>
                  <a:rPr lang="en-US" sz="800" b="1" dirty="0">
                    <a:solidFill>
                      <a:prstClr val="white"/>
                    </a:solidFill>
                    <a:cs typeface="Arial" charset="0"/>
                  </a:rPr>
                  <a:t>Do we have </a:t>
                </a:r>
                <a:r>
                  <a:rPr lang="en-US" sz="800" b="1" dirty="0" err="1">
                    <a:solidFill>
                      <a:prstClr val="white"/>
                    </a:solidFill>
                    <a:cs typeface="Arial" charset="0"/>
                  </a:rPr>
                  <a:t>OpenCL</a:t>
                </a:r>
                <a:r>
                  <a:rPr lang="en-US" sz="800" b="1" dirty="0">
                    <a:solidFill>
                      <a:prstClr val="white"/>
                    </a:solidFill>
                    <a:cs typeface="Arial" charset="0"/>
                  </a:rPr>
                  <a:t>™ for this kernel?</a:t>
                </a:r>
              </a:p>
              <a:p>
                <a:pPr>
                  <a:defRPr/>
                </a:pPr>
                <a:endParaRPr lang="en-US" dirty="0">
                  <a:solidFill>
                    <a:schemeClr val="bg1"/>
                  </a:solidFill>
                </a:endParaRPr>
              </a:p>
            </p:txBody>
          </p:sp>
        </p:grpSp>
        <p:cxnSp>
          <p:nvCxnSpPr>
            <p:cNvPr id="58" name="Straight Connector 57"/>
            <p:cNvCxnSpPr>
              <a:stCxn id="9" idx="2"/>
              <a:endCxn id="15" idx="1"/>
            </p:cNvCxnSpPr>
            <p:nvPr/>
          </p:nvCxnSpPr>
          <p:spPr bwMode="auto">
            <a:xfrm rot="16200000" flipH="1">
              <a:off x="3976688" y="3281362"/>
              <a:ext cx="804863" cy="947738"/>
            </a:xfrm>
            <a:prstGeom prst="curvedConnector2">
              <a:avLst/>
            </a:prstGeom>
            <a:ln w="25400">
              <a:tailEnd type="stealth"/>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0505" name="TextBox 96"/>
            <p:cNvSpPr txBox="1">
              <a:spLocks noChangeArrowheads="1"/>
            </p:cNvSpPr>
            <p:nvPr/>
          </p:nvSpPr>
          <p:spPr bwMode="auto">
            <a:xfrm>
              <a:off x="3935996" y="3276600"/>
              <a:ext cx="27764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z="1000" b="1" dirty="0"/>
                <a:t>N</a:t>
              </a:r>
            </a:p>
          </p:txBody>
        </p:sp>
      </p:grpSp>
      <p:grpSp>
        <p:nvGrpSpPr>
          <p:cNvPr id="17" name="Group 16"/>
          <p:cNvGrpSpPr/>
          <p:nvPr/>
        </p:nvGrpSpPr>
        <p:grpSpPr>
          <a:xfrm>
            <a:off x="4986338" y="1666875"/>
            <a:ext cx="1238250" cy="1409700"/>
            <a:chOff x="4986338" y="1666875"/>
            <a:chExt cx="1238250" cy="1409700"/>
          </a:xfrm>
        </p:grpSpPr>
        <p:grpSp>
          <p:nvGrpSpPr>
            <p:cNvPr id="20498" name="Group 55"/>
            <p:cNvGrpSpPr>
              <a:grpSpLocks/>
            </p:cNvGrpSpPr>
            <p:nvPr/>
          </p:nvGrpSpPr>
          <p:grpSpPr bwMode="auto">
            <a:xfrm>
              <a:off x="4986338" y="2428875"/>
              <a:ext cx="1238250" cy="647700"/>
              <a:chOff x="4986337" y="2428875"/>
              <a:chExt cx="1238250" cy="647700"/>
            </a:xfrm>
          </p:grpSpPr>
          <p:sp>
            <p:nvSpPr>
              <p:cNvPr id="26" name="Flowchart: Process 25"/>
              <p:cNvSpPr/>
              <p:nvPr/>
            </p:nvSpPr>
            <p:spPr bwMode="auto">
              <a:xfrm>
                <a:off x="4986337" y="2428875"/>
                <a:ext cx="1238250" cy="647700"/>
              </a:xfrm>
              <a:prstGeom prst="flowChartProcess">
                <a:avLst/>
              </a:prstGeom>
              <a:solidFill>
                <a:schemeClr val="accent4">
                  <a:alpha val="71000"/>
                </a:schemeClr>
              </a:solidFill>
              <a:ln w="25400" algn="ctr">
                <a:noFill/>
                <a:round/>
                <a:headEnd/>
                <a:tailEnd/>
              </a:ln>
              <a:effectLst>
                <a:outerShdw blurRad="50800" dist="38100" dir="5400000" algn="t" rotWithShape="0">
                  <a:prstClr val="black">
                    <a:alpha val="40000"/>
                  </a:prstClr>
                </a:outerShdw>
              </a:effectLst>
            </p:spPr>
            <p:txBody>
              <a:bodyPr lIns="228600" tIns="45714" rIns="228600" bIns="45714" anchor="ctr"/>
              <a:lstStyle/>
              <a:p>
                <a:pPr marL="1588" indent="-1588" algn="ctr" defTabSz="913183">
                  <a:defRPr/>
                </a:pPr>
                <a:endParaRPr lang="en-US" b="1" dirty="0">
                  <a:solidFill>
                    <a:prstClr val="white"/>
                  </a:solidFill>
                  <a:cs typeface="Arial" charset="0"/>
                </a:endParaRPr>
              </a:p>
            </p:txBody>
          </p:sp>
          <p:sp>
            <p:nvSpPr>
              <p:cNvPr id="27" name="TextBox 26"/>
              <p:cNvSpPr txBox="1"/>
              <p:nvPr/>
            </p:nvSpPr>
            <p:spPr>
              <a:xfrm>
                <a:off x="5038724" y="2543175"/>
                <a:ext cx="1133475" cy="461963"/>
              </a:xfrm>
              <a:prstGeom prst="rect">
                <a:avLst/>
              </a:prstGeom>
              <a:noFill/>
              <a:ln>
                <a:noFill/>
              </a:ln>
              <a:effectLst>
                <a:outerShdw blurRad="50800" dist="38100" dir="2700000" algn="tl" rotWithShape="0">
                  <a:prstClr val="black">
                    <a:alpha val="40000"/>
                  </a:prstClr>
                </a:outerShdw>
              </a:effectLst>
            </p:spPr>
            <p:txBody>
              <a:bodyPr>
                <a:spAutoFit/>
              </a:bodyPr>
              <a:lstStyle/>
              <a:p>
                <a:pPr algn="ctr">
                  <a:defRPr/>
                </a:pPr>
                <a:r>
                  <a:rPr lang="en-US" sz="800" b="1" dirty="0"/>
                  <a:t>Execute Kernel using Java thread Pool</a:t>
                </a:r>
              </a:p>
            </p:txBody>
          </p:sp>
        </p:grpSp>
        <p:cxnSp>
          <p:nvCxnSpPr>
            <p:cNvPr id="46" name="Straight Connector 45"/>
            <p:cNvCxnSpPr/>
            <p:nvPr/>
          </p:nvCxnSpPr>
          <p:spPr bwMode="auto">
            <a:xfrm flipH="1">
              <a:off x="5599113" y="1771650"/>
              <a:ext cx="12700" cy="657225"/>
            </a:xfrm>
            <a:prstGeom prst="straightConnector1">
              <a:avLst/>
            </a:prstGeom>
            <a:ln w="25400">
              <a:tailEnd type="stealth"/>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0500" name="TextBox 97"/>
            <p:cNvSpPr txBox="1">
              <a:spLocks noChangeArrowheads="1"/>
            </p:cNvSpPr>
            <p:nvPr/>
          </p:nvSpPr>
          <p:spPr bwMode="auto">
            <a:xfrm>
              <a:off x="5583824" y="1666875"/>
              <a:ext cx="27764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z="1000" b="1" dirty="0"/>
                <a:t>N</a:t>
              </a:r>
            </a:p>
          </p:txBody>
        </p:sp>
      </p:grpSp>
      <p:grpSp>
        <p:nvGrpSpPr>
          <p:cNvPr id="23" name="Group 22"/>
          <p:cNvGrpSpPr/>
          <p:nvPr/>
        </p:nvGrpSpPr>
        <p:grpSpPr>
          <a:xfrm>
            <a:off x="5564188" y="3076575"/>
            <a:ext cx="277812" cy="598488"/>
            <a:chOff x="5564188" y="3076575"/>
            <a:chExt cx="277812" cy="598488"/>
          </a:xfrm>
        </p:grpSpPr>
        <p:cxnSp>
          <p:nvCxnSpPr>
            <p:cNvPr id="60" name="Straight Connector 59"/>
            <p:cNvCxnSpPr/>
            <p:nvPr/>
          </p:nvCxnSpPr>
          <p:spPr bwMode="auto">
            <a:xfrm flipV="1">
              <a:off x="5599113" y="3076575"/>
              <a:ext cx="12700" cy="504825"/>
            </a:xfrm>
            <a:prstGeom prst="straightConnector1">
              <a:avLst/>
            </a:prstGeom>
            <a:ln w="25400">
              <a:tailEnd type="stealth"/>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0497" name="TextBox 98"/>
            <p:cNvSpPr txBox="1">
              <a:spLocks noChangeArrowheads="1"/>
            </p:cNvSpPr>
            <p:nvPr/>
          </p:nvSpPr>
          <p:spPr bwMode="auto">
            <a:xfrm>
              <a:off x="5564188" y="3428907"/>
              <a:ext cx="277812" cy="246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z="1000" b="1" dirty="0"/>
                <a:t>N</a:t>
              </a:r>
            </a:p>
          </p:txBody>
        </p:sp>
      </p:grpSp>
      <p:grpSp>
        <p:nvGrpSpPr>
          <p:cNvPr id="18" name="Group 17"/>
          <p:cNvGrpSpPr/>
          <p:nvPr/>
        </p:nvGrpSpPr>
        <p:grpSpPr>
          <a:xfrm>
            <a:off x="6172200" y="1981200"/>
            <a:ext cx="1127125" cy="792163"/>
            <a:chOff x="6172200" y="1981200"/>
            <a:chExt cx="1127125" cy="792163"/>
          </a:xfrm>
        </p:grpSpPr>
        <p:cxnSp>
          <p:nvCxnSpPr>
            <p:cNvPr id="49" name="Straight Connector 48"/>
            <p:cNvCxnSpPr>
              <a:stCxn id="7" idx="1"/>
              <a:endCxn id="27" idx="3"/>
            </p:cNvCxnSpPr>
            <p:nvPr/>
          </p:nvCxnSpPr>
          <p:spPr bwMode="auto">
            <a:xfrm rot="10800000" flipV="1">
              <a:off x="6172200" y="1995488"/>
              <a:ext cx="1066800" cy="777875"/>
            </a:xfrm>
            <a:prstGeom prst="curvedConnector3">
              <a:avLst>
                <a:gd name="adj1" fmla="val 50000"/>
              </a:avLst>
            </a:prstGeom>
            <a:ln w="25400">
              <a:tailEnd type="stealth"/>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0495" name="TextBox 99"/>
            <p:cNvSpPr txBox="1">
              <a:spLocks noChangeArrowheads="1"/>
            </p:cNvSpPr>
            <p:nvPr/>
          </p:nvSpPr>
          <p:spPr bwMode="auto">
            <a:xfrm>
              <a:off x="7021787" y="1981200"/>
              <a:ext cx="277538" cy="2460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z="1000" b="1" dirty="0"/>
                <a:t>N</a:t>
              </a:r>
            </a:p>
          </p:txBody>
        </p:sp>
      </p:grpSp>
    </p:spTree>
    <p:extLst>
      <p:ext uri="{BB962C8B-B14F-4D97-AF65-F5344CB8AC3E}">
        <p14:creationId xmlns:p14="http://schemas.microsoft.com/office/powerpoint/2010/main" val="1271403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fade">
                                      <p:cBhvr>
                                        <p:cTn id="37" dur="5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fade">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fade">
                                      <p:cBhvr>
                                        <p:cTn id="4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AFDS2011_PPT_Wide_BLACK_FINAL">
  <a:themeElements>
    <a:clrScheme name="AMD 2010 Theme">
      <a:dk1>
        <a:sysClr val="windowText" lastClr="000000"/>
      </a:dk1>
      <a:lt1>
        <a:sysClr val="window" lastClr="FFFFFF"/>
      </a:lt1>
      <a:dk2>
        <a:srgbClr val="009966"/>
      </a:dk2>
      <a:lt2>
        <a:srgbClr val="1B1B1B"/>
      </a:lt2>
      <a:accent1>
        <a:srgbClr val="D31919"/>
      </a:accent1>
      <a:accent2>
        <a:srgbClr val="767DC5"/>
      </a:accent2>
      <a:accent3>
        <a:srgbClr val="FC6500"/>
      </a:accent3>
      <a:accent4>
        <a:srgbClr val="807F82"/>
      </a:accent4>
      <a:accent5>
        <a:srgbClr val="0860A8"/>
      </a:accent5>
      <a:accent6>
        <a:srgbClr val="FFFFFF"/>
      </a:accent6>
      <a:hlink>
        <a:srgbClr val="009966"/>
      </a:hlink>
      <a:folHlink>
        <a:srgbClr val="767DC5"/>
      </a:folHlink>
    </a:clrScheme>
    <a:fontScheme name="AMD Arial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2"/>
        </a:solidFill>
        <a:ln w="25400" algn="ctr">
          <a:noFill/>
          <a:round/>
          <a:headEnd/>
          <a:tailEnd/>
        </a:ln>
        <a:effectLst>
          <a:outerShdw blurRad="50800" dist="38100" dir="5400000" algn="t" rotWithShape="0">
            <a:prstClr val="black">
              <a:alpha val="40000"/>
            </a:prstClr>
          </a:outerShdw>
        </a:effectLst>
      </a:spPr>
      <a:bodyPr lIns="228600" tIns="45714" rIns="228600" bIns="45714" anchor="ctr"/>
      <a:lstStyle>
        <a:defPPr marL="1588" indent="-1588" algn="ctr" defTabSz="913183">
          <a:defRPr b="1" dirty="0" smtClean="0">
            <a:solidFill>
              <a:prstClr val="white"/>
            </a:solidFill>
            <a:cs typeface="Arial" charset="0"/>
          </a:defRPr>
        </a:defPPr>
      </a:lstStyle>
    </a:spDef>
    <a:txDef>
      <a:spPr>
        <a:noFill/>
      </a:spPr>
      <a:bodyPr wrap="none" rtlCol="0">
        <a:spAutoFit/>
      </a:bodyPr>
      <a:lstStyle>
        <a:defPPr>
          <a:defRPr dirty="0"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AFDS2011_PPT_Wide_BLACK_FINAL</Template>
  <TotalTime>6254</TotalTime>
  <Words>3833</Words>
  <Application>Microsoft Office PowerPoint</Application>
  <PresentationFormat>On-screen Show (16:9)</PresentationFormat>
  <Paragraphs>594</Paragraphs>
  <Slides>30</Slides>
  <Notes>5</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AFDS2011_PPT_Wide_BLACK_FINAL</vt:lpstr>
      <vt:lpstr>PowerPoint Presentation</vt:lpstr>
      <vt:lpstr>Agenda</vt:lpstr>
      <vt:lpstr>The AGE of HETEROGENEOUS COMPUTE IS HERE</vt:lpstr>
      <vt:lpstr>THE SUPERCOMPUTER in YOUR DESKTOP</vt:lpstr>
      <vt:lpstr>GPU PROGRAMMING OPTIONS for JAVA™ PROGRAMMERS</vt:lpstr>
      <vt:lpstr>What is Aparapi?</vt:lpstr>
      <vt:lpstr>INTRODUCTION to the APARAPI API</vt:lpstr>
      <vt:lpstr>REFACTORING OUR EXAMPLE TO USE THE APARAPI API</vt:lpstr>
      <vt:lpstr>What happens when we RUN kernel.EXECUTE(&lt;range&gt;)?</vt:lpstr>
      <vt:lpstr>From Java Source, to ByteCODE, to OpenCL</vt:lpstr>
      <vt:lpstr>ApaRAPI : Some RESTRICTIONS APPLY!</vt:lpstr>
      <vt:lpstr>OF CoURSE YOU DON’T have to use ANYMOUSE INNER CLASSes</vt:lpstr>
      <vt:lpstr>MandeLBROT EXAMPLE</vt:lpstr>
      <vt:lpstr>CONWAYS ‘Game OF LIFE’ EXAMPLE</vt:lpstr>
      <vt:lpstr>NBODY EXAMPLE</vt:lpstr>
      <vt:lpstr>APARAPI NBODY EXAMPLE</vt:lpstr>
      <vt:lpstr>APARAPI NBODY PERFORMANCE (Frames RATE vs Number oF Bodies)</vt:lpstr>
      <vt:lpstr>NBODY PERFORMANCE: Calculations PER µSEC vs. Number of BoDies</vt:lpstr>
      <vt:lpstr>WHY ApARAPI NEEDed EXPLICIT BUFFER MANAGEMENT</vt:lpstr>
      <vt:lpstr>ApARAPI EXPLICIT BUFFER MANAGEMENT</vt:lpstr>
      <vt:lpstr>EXPLICIT Buffer MANAGEMENT EFFECT oN BITONIC SORT IMPLEMENTATION</vt:lpstr>
      <vt:lpstr>New Feature : Choosing a sPECIFIC COMPUTE device</vt:lpstr>
      <vt:lpstr>New Feature : For when you really want to write your oWN OPENCL™ </vt:lpstr>
      <vt:lpstr>New Feature : For when you really want to write your oWN OPENCL™ </vt:lpstr>
      <vt:lpstr>Upcoming FEATURE: APARAPI MEETS JDK8 LAMBDAs</vt:lpstr>
      <vt:lpstr>Lessons learned Open-SOURCING Aparapi</vt:lpstr>
      <vt:lpstr>Future work</vt:lpstr>
      <vt:lpstr>SUMMARY</vt:lpstr>
      <vt:lpstr>PowerPoint Presentation</vt:lpstr>
      <vt:lpstr>PowerPoint Presentation</vt:lpstr>
    </vt:vector>
  </TitlesOfParts>
  <Company>Advanced Micro Devices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Frost, Gary</dc:creator>
  <cp:lastModifiedBy>Windows User</cp:lastModifiedBy>
  <cp:revision>422</cp:revision>
  <dcterms:created xsi:type="dcterms:W3CDTF">2011-05-03T15:43:46Z</dcterms:created>
  <dcterms:modified xsi:type="dcterms:W3CDTF">2012-07-18T04:28:13Z</dcterms:modified>
</cp:coreProperties>
</file>